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sldIdLst>
    <p:sldId id="283" r:id="rId6"/>
    <p:sldId id="285" r:id="rId7"/>
    <p:sldId id="258" r:id="rId8"/>
    <p:sldId id="287" r:id="rId9"/>
    <p:sldId id="289" r:id="rId10"/>
    <p:sldId id="290" r:id="rId11"/>
    <p:sldId id="291" r:id="rId12"/>
    <p:sldId id="29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BFBF"/>
    <a:srgbClr val="E7EA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stin, Carter" userId="8ca0879b-4a8a-4e29-980e-8236bfc2b857" providerId="ADAL" clId="{C27974CD-7DEC-44B1-85EB-AD2C4AC0FCD9}"/>
    <pc:docChg chg="modSld">
      <pc:chgData name="Austin, Carter" userId="8ca0879b-4a8a-4e29-980e-8236bfc2b857" providerId="ADAL" clId="{C27974CD-7DEC-44B1-85EB-AD2C4AC0FCD9}" dt="2026-06-29T16:53:01.229" v="5" actId="20577"/>
      <pc:docMkLst>
        <pc:docMk/>
      </pc:docMkLst>
      <pc:sldChg chg="modSp mod">
        <pc:chgData name="Austin, Carter" userId="8ca0879b-4a8a-4e29-980e-8236bfc2b857" providerId="ADAL" clId="{C27974CD-7DEC-44B1-85EB-AD2C4AC0FCD9}" dt="2026-06-29T16:53:01.229" v="5" actId="20577"/>
        <pc:sldMkLst>
          <pc:docMk/>
          <pc:sldMk cId="1716952776" sldId="283"/>
        </pc:sldMkLst>
        <pc:spChg chg="mod">
          <ac:chgData name="Austin, Carter" userId="8ca0879b-4a8a-4e29-980e-8236bfc2b857" providerId="ADAL" clId="{C27974CD-7DEC-44B1-85EB-AD2C4AC0FCD9}" dt="2026-06-29T16:53:01.229" v="5" actId="20577"/>
          <ac:spMkLst>
            <pc:docMk/>
            <pc:sldMk cId="1716952776" sldId="283"/>
            <ac:spMk id="14" creationId="{00000000-0000-0000-0000-000000000000}"/>
          </ac:spMkLst>
        </pc:spChg>
      </pc:sldChg>
    </pc:docChg>
  </pc:docChgLst>
  <pc:docChgLst>
    <pc:chgData name="Holyfield, Quinn" userId="df8f4be9-f983-4eaf-929a-ee2a732fd218" providerId="ADAL" clId="{2EBFE236-3A23-427D-89CA-B27DD8B10E68}"/>
    <pc:docChg chg="modSld">
      <pc:chgData name="Holyfield, Quinn" userId="df8f4be9-f983-4eaf-929a-ee2a732fd218" providerId="ADAL" clId="{2EBFE236-3A23-427D-89CA-B27DD8B10E68}" dt="2026-06-29T16:53:16.235" v="27" actId="1035"/>
      <pc:docMkLst>
        <pc:docMk/>
      </pc:docMkLst>
      <pc:sldChg chg="modSp mod">
        <pc:chgData name="Holyfield, Quinn" userId="df8f4be9-f983-4eaf-929a-ee2a732fd218" providerId="ADAL" clId="{2EBFE236-3A23-427D-89CA-B27DD8B10E68}" dt="2026-06-29T16:53:16.235" v="27" actId="1035"/>
        <pc:sldMkLst>
          <pc:docMk/>
          <pc:sldMk cId="1716952776" sldId="283"/>
        </pc:sldMkLst>
        <pc:spChg chg="mod">
          <ac:chgData name="Holyfield, Quinn" userId="df8f4be9-f983-4eaf-929a-ee2a732fd218" providerId="ADAL" clId="{2EBFE236-3A23-427D-89CA-B27DD8B10E68}" dt="2026-06-29T16:53:16.235" v="27" actId="1035"/>
          <ac:spMkLst>
            <pc:docMk/>
            <pc:sldMk cId="1716952776" sldId="283"/>
            <ac:spMk id="2" creationId="{52B42BF4-A949-18B3-0EAD-42EAE99EE640}"/>
          </ac:spMkLst>
        </pc:spChg>
        <pc:spChg chg="mod">
          <ac:chgData name="Holyfield, Quinn" userId="df8f4be9-f983-4eaf-929a-ee2a732fd218" providerId="ADAL" clId="{2EBFE236-3A23-427D-89CA-B27DD8B10E68}" dt="2026-06-29T16:53:04.845" v="23" actId="20577"/>
          <ac:spMkLst>
            <pc:docMk/>
            <pc:sldMk cId="1716952776" sldId="283"/>
            <ac:spMk id="14" creationId="{00000000-0000-0000-0000-000000000000}"/>
          </ac:spMkLst>
        </pc:spChg>
        <pc:spChg chg="mod">
          <ac:chgData name="Holyfield, Quinn" userId="df8f4be9-f983-4eaf-929a-ee2a732fd218" providerId="ADAL" clId="{2EBFE236-3A23-427D-89CA-B27DD8B10E68}" dt="2026-06-29T16:52:51.747" v="18" actId="20577"/>
          <ac:spMkLst>
            <pc:docMk/>
            <pc:sldMk cId="1716952776" sldId="283"/>
            <ac:spMk id="16" creationId="{00000000-0000-0000-0000-000000000000}"/>
          </ac:spMkLst>
        </pc:spChg>
        <pc:spChg chg="mod">
          <ac:chgData name="Holyfield, Quinn" userId="df8f4be9-f983-4eaf-929a-ee2a732fd218" providerId="ADAL" clId="{2EBFE236-3A23-427D-89CA-B27DD8B10E68}" dt="2026-06-29T16:43:18.891" v="4" actId="20577"/>
          <ac:spMkLst>
            <pc:docMk/>
            <pc:sldMk cId="1716952776" sldId="283"/>
            <ac:spMk id="20" creationId="{74DC3BC3-F282-54CB-26D6-84DDA6C4E92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6EB59B-F729-4763-AD1B-1E5C61FBE5AC}"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24537-0971-47F0-8785-488F326D38EA}" type="slidenum">
              <a:rPr lang="en-US" smtClean="0"/>
              <a:t>‹#›</a:t>
            </a:fld>
            <a:endParaRPr lang="en-US"/>
          </a:p>
        </p:txBody>
      </p:sp>
    </p:spTree>
    <p:extLst>
      <p:ext uri="{BB962C8B-B14F-4D97-AF65-F5344CB8AC3E}">
        <p14:creationId xmlns:p14="http://schemas.microsoft.com/office/powerpoint/2010/main" val="1619337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F0000"/>
                </a:solidFill>
              </a:rPr>
              <a:t>Presenter should state if the information contained is proprietary and what dissemination limitations they want.  Each page that contains proprietary information should be marked as such.</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E14B67-54BE-431C-9202-957EA3F5907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5644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Company Intro</a:t>
            </a:r>
          </a:p>
        </p:txBody>
      </p:sp>
      <p:sp>
        <p:nvSpPr>
          <p:cNvPr id="4" name="Slide Number Placeholder 3"/>
          <p:cNvSpPr>
            <a:spLocks noGrp="1"/>
          </p:cNvSpPr>
          <p:nvPr>
            <p:ph type="sldNum" sz="quarter" idx="5"/>
          </p:nvPr>
        </p:nvSpPr>
        <p:spPr/>
        <p:txBody>
          <a:bodyPr/>
          <a:lstStyle/>
          <a:p>
            <a:fld id="{8B924537-0971-47F0-8785-488F326D38EA}" type="slidenum">
              <a:rPr lang="en-US" smtClean="0"/>
              <a:t>2</a:t>
            </a:fld>
            <a:endParaRPr lang="en-US"/>
          </a:p>
        </p:txBody>
      </p:sp>
    </p:spTree>
    <p:extLst>
      <p:ext uri="{BB962C8B-B14F-4D97-AF65-F5344CB8AC3E}">
        <p14:creationId xmlns:p14="http://schemas.microsoft.com/office/powerpoint/2010/main" val="1538531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D1AFA-6696-9D55-389F-E1ADC5E64C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ACD01C-E1A4-CFA2-34A5-40BFC10043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F5A930-0428-1693-332F-7AFFD55106E1}"/>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5" name="Footer Placeholder 4">
            <a:extLst>
              <a:ext uri="{FF2B5EF4-FFF2-40B4-BE49-F238E27FC236}">
                <a16:creationId xmlns:a16="http://schemas.microsoft.com/office/drawing/2014/main" id="{1CA1FB4F-88BC-41DB-51DF-CAEED9810D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0519B6-63C2-5FC7-3E19-7D6F275EAB63}"/>
              </a:ext>
            </a:extLst>
          </p:cNvPr>
          <p:cNvSpPr>
            <a:spLocks noGrp="1"/>
          </p:cNvSpPr>
          <p:nvPr>
            <p:ph type="sldNum" sz="quarter" idx="12"/>
          </p:nvPr>
        </p:nvSpPr>
        <p:spPr/>
        <p:txBody>
          <a:bodyPr/>
          <a:lstStyle/>
          <a:p>
            <a:fld id="{DE1736DA-A08F-4FA0-8828-CEF027A2614D}" type="slidenum">
              <a:rPr lang="en-US" smtClean="0"/>
              <a:t>‹#›</a:t>
            </a:fld>
            <a:endParaRPr lang="en-US"/>
          </a:p>
        </p:txBody>
      </p:sp>
    </p:spTree>
    <p:extLst>
      <p:ext uri="{BB962C8B-B14F-4D97-AF65-F5344CB8AC3E}">
        <p14:creationId xmlns:p14="http://schemas.microsoft.com/office/powerpoint/2010/main" val="3012079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8D1-956A-5DA2-01F2-EF3AF771CF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D56C13-B933-4590-D2C3-883A058ADF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FC1358-C667-708C-7EB0-B306C3EA4771}"/>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5" name="Footer Placeholder 4">
            <a:extLst>
              <a:ext uri="{FF2B5EF4-FFF2-40B4-BE49-F238E27FC236}">
                <a16:creationId xmlns:a16="http://schemas.microsoft.com/office/drawing/2014/main" id="{987B3A21-CE0E-5795-4E0C-48BAA59289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4AE73A-006E-E289-1B49-97721DF1103E}"/>
              </a:ext>
            </a:extLst>
          </p:cNvPr>
          <p:cNvSpPr>
            <a:spLocks noGrp="1"/>
          </p:cNvSpPr>
          <p:nvPr>
            <p:ph type="sldNum" sz="quarter" idx="12"/>
          </p:nvPr>
        </p:nvSpPr>
        <p:spPr/>
        <p:txBody>
          <a:bodyPr/>
          <a:lstStyle/>
          <a:p>
            <a:fld id="{DE1736DA-A08F-4FA0-8828-CEF027A2614D}" type="slidenum">
              <a:rPr lang="en-US" smtClean="0"/>
              <a:t>‹#›</a:t>
            </a:fld>
            <a:endParaRPr lang="en-US"/>
          </a:p>
        </p:txBody>
      </p:sp>
    </p:spTree>
    <p:extLst>
      <p:ext uri="{BB962C8B-B14F-4D97-AF65-F5344CB8AC3E}">
        <p14:creationId xmlns:p14="http://schemas.microsoft.com/office/powerpoint/2010/main" val="850618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DE1E10-A58E-1D11-F351-2FB0865C89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706629-7659-175E-868E-0492DC2453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9CDCBD-769D-D207-0CA3-3015664CEE45}"/>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5" name="Footer Placeholder 4">
            <a:extLst>
              <a:ext uri="{FF2B5EF4-FFF2-40B4-BE49-F238E27FC236}">
                <a16:creationId xmlns:a16="http://schemas.microsoft.com/office/drawing/2014/main" id="{C8008251-C871-BD89-FD18-31BD62D345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31B272-8F8C-9232-AB72-3233727B431D}"/>
              </a:ext>
            </a:extLst>
          </p:cNvPr>
          <p:cNvSpPr>
            <a:spLocks noGrp="1"/>
          </p:cNvSpPr>
          <p:nvPr>
            <p:ph type="sldNum" sz="quarter" idx="12"/>
          </p:nvPr>
        </p:nvSpPr>
        <p:spPr/>
        <p:txBody>
          <a:bodyPr/>
          <a:lstStyle/>
          <a:p>
            <a:fld id="{DE1736DA-A08F-4FA0-8828-CEF027A2614D}" type="slidenum">
              <a:rPr lang="en-US" smtClean="0"/>
              <a:t>‹#›</a:t>
            </a:fld>
            <a:endParaRPr lang="en-US"/>
          </a:p>
        </p:txBody>
      </p:sp>
    </p:spTree>
    <p:extLst>
      <p:ext uri="{BB962C8B-B14F-4D97-AF65-F5344CB8AC3E}">
        <p14:creationId xmlns:p14="http://schemas.microsoft.com/office/powerpoint/2010/main" val="699291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065AD-DC34-0953-24F6-A48ACB22D7F8}"/>
              </a:ext>
            </a:extLst>
          </p:cNvPr>
          <p:cNvSpPr>
            <a:spLocks noGrp="1"/>
          </p:cNvSpPr>
          <p:nvPr>
            <p:ph type="title"/>
          </p:nvPr>
        </p:nvSpPr>
        <p:spPr>
          <a:xfrm>
            <a:off x="838199" y="365125"/>
            <a:ext cx="9588501"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CFF714AF-9AB1-085E-9BE0-B151D8BF91B7}"/>
              </a:ext>
            </a:extLst>
          </p:cNvPr>
          <p:cNvSpPr>
            <a:spLocks noGrp="1"/>
          </p:cNvSpPr>
          <p:nvPr>
            <p:ph idx="1"/>
          </p:nvPr>
        </p:nvSpPr>
        <p:spPr>
          <a:xfrm>
            <a:off x="838199" y="181762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C75FE3C-C2BA-63DC-EA75-A768AA4853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DB969E-C2AE-C19A-CBCE-9CE2B5B4BC91}"/>
              </a:ext>
            </a:extLst>
          </p:cNvPr>
          <p:cNvSpPr>
            <a:spLocks noGrp="1"/>
          </p:cNvSpPr>
          <p:nvPr>
            <p:ph type="sldNum" sz="quarter" idx="12"/>
          </p:nvPr>
        </p:nvSpPr>
        <p:spPr>
          <a:xfrm>
            <a:off x="947928" y="6361430"/>
            <a:ext cx="2743200" cy="365125"/>
          </a:xfrm>
        </p:spPr>
        <p:txBody>
          <a:bodyPr/>
          <a:lstStyle>
            <a:lvl1pPr algn="l">
              <a:defRPr/>
            </a:lvl1pPr>
          </a:lstStyle>
          <a:p>
            <a:fld id="{DE1736DA-A08F-4FA0-8828-CEF027A2614D}" type="slidenum">
              <a:rPr lang="en-US" smtClean="0"/>
              <a:pPr/>
              <a:t>‹#›</a:t>
            </a:fld>
            <a:endParaRPr lang="en-US"/>
          </a:p>
        </p:txBody>
      </p:sp>
      <p:pic>
        <p:nvPicPr>
          <p:cNvPr id="7" name="Picture 6" descr="Logo, company name&#10;&#10;Description automatically generated">
            <a:extLst>
              <a:ext uri="{FF2B5EF4-FFF2-40B4-BE49-F238E27FC236}">
                <a16:creationId xmlns:a16="http://schemas.microsoft.com/office/drawing/2014/main" id="{0AC83097-C782-CF06-C2C3-5FE3A2AC35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0700" y="6176264"/>
            <a:ext cx="1371600" cy="545211"/>
          </a:xfrm>
          <a:prstGeom prst="rect">
            <a:avLst/>
          </a:prstGeom>
        </p:spPr>
      </p:pic>
      <p:sp>
        <p:nvSpPr>
          <p:cNvPr id="4" name="Rectangle 3">
            <a:extLst>
              <a:ext uri="{FF2B5EF4-FFF2-40B4-BE49-F238E27FC236}">
                <a16:creationId xmlns:a16="http://schemas.microsoft.com/office/drawing/2014/main" id="{293369EF-9CE6-D0C9-D994-07763F39849E}"/>
              </a:ext>
            </a:extLst>
          </p:cNvPr>
          <p:cNvSpPr/>
          <p:nvPr userDrawn="1"/>
        </p:nvSpPr>
        <p:spPr>
          <a:xfrm>
            <a:off x="10553700" y="482600"/>
            <a:ext cx="1371600" cy="11425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Company Logo</a:t>
            </a:r>
          </a:p>
        </p:txBody>
      </p:sp>
    </p:spTree>
    <p:extLst>
      <p:ext uri="{BB962C8B-B14F-4D97-AF65-F5344CB8AC3E}">
        <p14:creationId xmlns:p14="http://schemas.microsoft.com/office/powerpoint/2010/main" val="254079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A5E62-7B67-C339-94E7-3B12D3C645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651708-8371-9BD6-6BB4-9E19AE636D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CECA88-1FD1-4E16-49FB-D864494ADA22}"/>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5" name="Footer Placeholder 4">
            <a:extLst>
              <a:ext uri="{FF2B5EF4-FFF2-40B4-BE49-F238E27FC236}">
                <a16:creationId xmlns:a16="http://schemas.microsoft.com/office/drawing/2014/main" id="{EFA000FB-C6B2-9099-A461-FCF0900DAF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C408FF-ED8E-1499-C2F3-EDB75D2EE240}"/>
              </a:ext>
            </a:extLst>
          </p:cNvPr>
          <p:cNvSpPr>
            <a:spLocks noGrp="1"/>
          </p:cNvSpPr>
          <p:nvPr>
            <p:ph type="sldNum" sz="quarter" idx="12"/>
          </p:nvPr>
        </p:nvSpPr>
        <p:spPr/>
        <p:txBody>
          <a:bodyPr/>
          <a:lstStyle/>
          <a:p>
            <a:fld id="{DE1736DA-A08F-4FA0-8828-CEF027A2614D}" type="slidenum">
              <a:rPr lang="en-US" smtClean="0"/>
              <a:t>‹#›</a:t>
            </a:fld>
            <a:endParaRPr lang="en-US"/>
          </a:p>
        </p:txBody>
      </p:sp>
      <p:pic>
        <p:nvPicPr>
          <p:cNvPr id="7" name="Picture 6" descr="Logo, company name&#10;&#10;Description automatically generated">
            <a:extLst>
              <a:ext uri="{FF2B5EF4-FFF2-40B4-BE49-F238E27FC236}">
                <a16:creationId xmlns:a16="http://schemas.microsoft.com/office/drawing/2014/main" id="{E7410C01-81D4-C839-045F-CE16D5397F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6458" y="6268998"/>
            <a:ext cx="1158637" cy="460558"/>
          </a:xfrm>
          <a:prstGeom prst="rect">
            <a:avLst/>
          </a:prstGeom>
        </p:spPr>
      </p:pic>
    </p:spTree>
    <p:extLst>
      <p:ext uri="{BB962C8B-B14F-4D97-AF65-F5344CB8AC3E}">
        <p14:creationId xmlns:p14="http://schemas.microsoft.com/office/powerpoint/2010/main" val="1806979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DF98A-E0D7-0109-DE7F-0E3664E57565}"/>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802BE318-5134-3FF7-3985-5AECC6B328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F4447B-D63E-13DB-16DC-FD7472D316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E285E6-FF2B-7F1A-AEE0-E9A5713E1CEC}"/>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6" name="Footer Placeholder 5">
            <a:extLst>
              <a:ext uri="{FF2B5EF4-FFF2-40B4-BE49-F238E27FC236}">
                <a16:creationId xmlns:a16="http://schemas.microsoft.com/office/drawing/2014/main" id="{A0E97181-1B83-CCE1-3324-ADDBDE709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7982BB-95E7-DDCC-292E-AAC4A29B53CB}"/>
              </a:ext>
            </a:extLst>
          </p:cNvPr>
          <p:cNvSpPr>
            <a:spLocks noGrp="1"/>
          </p:cNvSpPr>
          <p:nvPr>
            <p:ph type="sldNum" sz="quarter" idx="12"/>
          </p:nvPr>
        </p:nvSpPr>
        <p:spPr/>
        <p:txBody>
          <a:bodyPr/>
          <a:lstStyle/>
          <a:p>
            <a:fld id="{DE1736DA-A08F-4FA0-8828-CEF027A2614D}" type="slidenum">
              <a:rPr lang="en-US" smtClean="0"/>
              <a:t>‹#›</a:t>
            </a:fld>
            <a:endParaRPr lang="en-US"/>
          </a:p>
        </p:txBody>
      </p:sp>
      <p:pic>
        <p:nvPicPr>
          <p:cNvPr id="8" name="Picture 7" descr="Logo, company name&#10;&#10;Description automatically generated">
            <a:extLst>
              <a:ext uri="{FF2B5EF4-FFF2-40B4-BE49-F238E27FC236}">
                <a16:creationId xmlns:a16="http://schemas.microsoft.com/office/drawing/2014/main" id="{E31AC7EA-A914-0978-6CD0-ABBD73D923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6458" y="6268998"/>
            <a:ext cx="1158637" cy="460558"/>
          </a:xfrm>
          <a:prstGeom prst="rect">
            <a:avLst/>
          </a:prstGeom>
        </p:spPr>
      </p:pic>
    </p:spTree>
    <p:extLst>
      <p:ext uri="{BB962C8B-B14F-4D97-AF65-F5344CB8AC3E}">
        <p14:creationId xmlns:p14="http://schemas.microsoft.com/office/powerpoint/2010/main" val="1411381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C3BD3-6258-649F-EA50-9AA09B29B2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C8962E-22F6-B97C-E9AE-24B18CE853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CBD882-49A8-FF1D-B86D-F36DBC3E76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47D8FB-BF2B-710C-3DDF-4722424D4E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2DBEBD-9A2C-6F2A-6E6D-472B240A25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F1A3AE-5D58-027C-69AA-25EEF355540B}"/>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8" name="Footer Placeholder 7">
            <a:extLst>
              <a:ext uri="{FF2B5EF4-FFF2-40B4-BE49-F238E27FC236}">
                <a16:creationId xmlns:a16="http://schemas.microsoft.com/office/drawing/2014/main" id="{518D1514-EF3B-33E1-22D4-8D38D3F252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484241-EC9D-64C2-4BD4-51DA6FF73802}"/>
              </a:ext>
            </a:extLst>
          </p:cNvPr>
          <p:cNvSpPr>
            <a:spLocks noGrp="1"/>
          </p:cNvSpPr>
          <p:nvPr>
            <p:ph type="sldNum" sz="quarter" idx="12"/>
          </p:nvPr>
        </p:nvSpPr>
        <p:spPr/>
        <p:txBody>
          <a:bodyPr/>
          <a:lstStyle/>
          <a:p>
            <a:fld id="{DE1736DA-A08F-4FA0-8828-CEF027A2614D}" type="slidenum">
              <a:rPr lang="en-US" smtClean="0"/>
              <a:t>‹#›</a:t>
            </a:fld>
            <a:endParaRPr lang="en-US"/>
          </a:p>
        </p:txBody>
      </p:sp>
      <p:pic>
        <p:nvPicPr>
          <p:cNvPr id="10" name="Picture 9" descr="Logo, company name&#10;&#10;Description automatically generated">
            <a:extLst>
              <a:ext uri="{FF2B5EF4-FFF2-40B4-BE49-F238E27FC236}">
                <a16:creationId xmlns:a16="http://schemas.microsoft.com/office/drawing/2014/main" id="{F21B8AA4-99E9-1452-791E-381848548D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6458" y="6268998"/>
            <a:ext cx="1158637" cy="460558"/>
          </a:xfrm>
          <a:prstGeom prst="rect">
            <a:avLst/>
          </a:prstGeom>
        </p:spPr>
      </p:pic>
    </p:spTree>
    <p:extLst>
      <p:ext uri="{BB962C8B-B14F-4D97-AF65-F5344CB8AC3E}">
        <p14:creationId xmlns:p14="http://schemas.microsoft.com/office/powerpoint/2010/main" val="2442999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3CAC4-2E1E-9AC4-CB99-E239E292B2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AD8A8E-C329-4D50-7F4D-2C870B7A9801}"/>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4" name="Footer Placeholder 3">
            <a:extLst>
              <a:ext uri="{FF2B5EF4-FFF2-40B4-BE49-F238E27FC236}">
                <a16:creationId xmlns:a16="http://schemas.microsoft.com/office/drawing/2014/main" id="{7A611648-2FF4-1E4A-7AA4-E1797D7A68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3EDEE2-5DAE-5401-0760-840BF0A4CB87}"/>
              </a:ext>
            </a:extLst>
          </p:cNvPr>
          <p:cNvSpPr>
            <a:spLocks noGrp="1"/>
          </p:cNvSpPr>
          <p:nvPr>
            <p:ph type="sldNum" sz="quarter" idx="12"/>
          </p:nvPr>
        </p:nvSpPr>
        <p:spPr/>
        <p:txBody>
          <a:bodyPr/>
          <a:lstStyle/>
          <a:p>
            <a:fld id="{DE1736DA-A08F-4FA0-8828-CEF027A2614D}" type="slidenum">
              <a:rPr lang="en-US" smtClean="0"/>
              <a:t>‹#›</a:t>
            </a:fld>
            <a:endParaRPr lang="en-US"/>
          </a:p>
        </p:txBody>
      </p:sp>
      <p:pic>
        <p:nvPicPr>
          <p:cNvPr id="6" name="Picture 5" descr="Logo, company name&#10;&#10;Description automatically generated">
            <a:extLst>
              <a:ext uri="{FF2B5EF4-FFF2-40B4-BE49-F238E27FC236}">
                <a16:creationId xmlns:a16="http://schemas.microsoft.com/office/drawing/2014/main" id="{E624E479-1005-EFE5-6803-DE7FDA3C3C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6458" y="6268998"/>
            <a:ext cx="1158637" cy="460558"/>
          </a:xfrm>
          <a:prstGeom prst="rect">
            <a:avLst/>
          </a:prstGeom>
        </p:spPr>
      </p:pic>
    </p:spTree>
    <p:extLst>
      <p:ext uri="{BB962C8B-B14F-4D97-AF65-F5344CB8AC3E}">
        <p14:creationId xmlns:p14="http://schemas.microsoft.com/office/powerpoint/2010/main" val="4248128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C0A6C9-02D9-9DDF-87C8-99F86E442D38}"/>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3" name="Footer Placeholder 2">
            <a:extLst>
              <a:ext uri="{FF2B5EF4-FFF2-40B4-BE49-F238E27FC236}">
                <a16:creationId xmlns:a16="http://schemas.microsoft.com/office/drawing/2014/main" id="{E7C6A6B2-C200-8031-97D1-B7A5969464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A6F2B6-F06D-BD5E-25B8-AD83D3982933}"/>
              </a:ext>
            </a:extLst>
          </p:cNvPr>
          <p:cNvSpPr>
            <a:spLocks noGrp="1"/>
          </p:cNvSpPr>
          <p:nvPr>
            <p:ph type="sldNum" sz="quarter" idx="12"/>
          </p:nvPr>
        </p:nvSpPr>
        <p:spPr/>
        <p:txBody>
          <a:bodyPr/>
          <a:lstStyle/>
          <a:p>
            <a:fld id="{DE1736DA-A08F-4FA0-8828-CEF027A2614D}" type="slidenum">
              <a:rPr lang="en-US" smtClean="0"/>
              <a:t>‹#›</a:t>
            </a:fld>
            <a:endParaRPr lang="en-US"/>
          </a:p>
        </p:txBody>
      </p:sp>
      <p:pic>
        <p:nvPicPr>
          <p:cNvPr id="5" name="Picture 4" descr="Logo, company name&#10;&#10;Description automatically generated">
            <a:extLst>
              <a:ext uri="{FF2B5EF4-FFF2-40B4-BE49-F238E27FC236}">
                <a16:creationId xmlns:a16="http://schemas.microsoft.com/office/drawing/2014/main" id="{3FAD76E8-8912-C89C-209B-4856CA0033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6458" y="6268998"/>
            <a:ext cx="1158637" cy="460558"/>
          </a:xfrm>
          <a:prstGeom prst="rect">
            <a:avLst/>
          </a:prstGeom>
        </p:spPr>
      </p:pic>
    </p:spTree>
    <p:extLst>
      <p:ext uri="{BB962C8B-B14F-4D97-AF65-F5344CB8AC3E}">
        <p14:creationId xmlns:p14="http://schemas.microsoft.com/office/powerpoint/2010/main" val="2437401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30717-72AA-5BEE-4988-F18C9FDE8D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2F7BC2-AF42-0151-D412-C13AF19094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B63E51-714D-4394-A9E9-725FC9575F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DDCDA-8B23-4B47-D892-07B301E446F4}"/>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6" name="Footer Placeholder 5">
            <a:extLst>
              <a:ext uri="{FF2B5EF4-FFF2-40B4-BE49-F238E27FC236}">
                <a16:creationId xmlns:a16="http://schemas.microsoft.com/office/drawing/2014/main" id="{678F2194-233F-EAAF-45FB-00FDD8D0DD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D04E06-D2C5-D38A-93AB-3703AB2DAC6C}"/>
              </a:ext>
            </a:extLst>
          </p:cNvPr>
          <p:cNvSpPr>
            <a:spLocks noGrp="1"/>
          </p:cNvSpPr>
          <p:nvPr>
            <p:ph type="sldNum" sz="quarter" idx="12"/>
          </p:nvPr>
        </p:nvSpPr>
        <p:spPr/>
        <p:txBody>
          <a:bodyPr/>
          <a:lstStyle/>
          <a:p>
            <a:fld id="{DE1736DA-A08F-4FA0-8828-CEF027A2614D}" type="slidenum">
              <a:rPr lang="en-US" smtClean="0"/>
              <a:t>‹#›</a:t>
            </a:fld>
            <a:endParaRPr lang="en-US"/>
          </a:p>
        </p:txBody>
      </p:sp>
    </p:spTree>
    <p:extLst>
      <p:ext uri="{BB962C8B-B14F-4D97-AF65-F5344CB8AC3E}">
        <p14:creationId xmlns:p14="http://schemas.microsoft.com/office/powerpoint/2010/main" val="128793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771CE-397D-8540-F88A-955A7E454A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33133F5-4B51-100D-F020-BA9FEAE957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03E6F2-DBBA-62E8-1E51-94DBCDBBC3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3C4796-05BB-8F8D-7108-2D8A5890D9CA}"/>
              </a:ext>
            </a:extLst>
          </p:cNvPr>
          <p:cNvSpPr>
            <a:spLocks noGrp="1"/>
          </p:cNvSpPr>
          <p:nvPr>
            <p:ph type="dt" sz="half" idx="10"/>
          </p:nvPr>
        </p:nvSpPr>
        <p:spPr/>
        <p:txBody>
          <a:bodyPr/>
          <a:lstStyle/>
          <a:p>
            <a:fld id="{6CBF8D0A-538E-43B8-BCA2-2DE2CBA6DE0E}" type="datetimeFigureOut">
              <a:rPr lang="en-US" smtClean="0"/>
              <a:t>6/29/2026</a:t>
            </a:fld>
            <a:endParaRPr lang="en-US"/>
          </a:p>
        </p:txBody>
      </p:sp>
      <p:sp>
        <p:nvSpPr>
          <p:cNvPr id="6" name="Footer Placeholder 5">
            <a:extLst>
              <a:ext uri="{FF2B5EF4-FFF2-40B4-BE49-F238E27FC236}">
                <a16:creationId xmlns:a16="http://schemas.microsoft.com/office/drawing/2014/main" id="{DD4AC452-0769-DE50-DC3D-6E1AE3CAA3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EA984B-D96A-4A6A-472D-5C743D5B6A7C}"/>
              </a:ext>
            </a:extLst>
          </p:cNvPr>
          <p:cNvSpPr>
            <a:spLocks noGrp="1"/>
          </p:cNvSpPr>
          <p:nvPr>
            <p:ph type="sldNum" sz="quarter" idx="12"/>
          </p:nvPr>
        </p:nvSpPr>
        <p:spPr/>
        <p:txBody>
          <a:bodyPr/>
          <a:lstStyle/>
          <a:p>
            <a:fld id="{DE1736DA-A08F-4FA0-8828-CEF027A2614D}" type="slidenum">
              <a:rPr lang="en-US" smtClean="0"/>
              <a:t>‹#›</a:t>
            </a:fld>
            <a:endParaRPr lang="en-US"/>
          </a:p>
        </p:txBody>
      </p:sp>
    </p:spTree>
    <p:extLst>
      <p:ext uri="{BB962C8B-B14F-4D97-AF65-F5344CB8AC3E}">
        <p14:creationId xmlns:p14="http://schemas.microsoft.com/office/powerpoint/2010/main" val="2675125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B071A0-999B-6B9B-017B-C042A76F34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ABA13E-11AC-E2B5-D945-8377A28F73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841057-1D5A-F492-1AC3-A94714FD13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BF8D0A-538E-43B8-BCA2-2DE2CBA6DE0E}" type="datetimeFigureOut">
              <a:rPr lang="en-US" smtClean="0"/>
              <a:t>6/29/2026</a:t>
            </a:fld>
            <a:endParaRPr lang="en-US"/>
          </a:p>
        </p:txBody>
      </p:sp>
      <p:sp>
        <p:nvSpPr>
          <p:cNvPr id="5" name="Footer Placeholder 4">
            <a:extLst>
              <a:ext uri="{FF2B5EF4-FFF2-40B4-BE49-F238E27FC236}">
                <a16:creationId xmlns:a16="http://schemas.microsoft.com/office/drawing/2014/main" id="{100558AC-5B6E-22FE-C8C1-EDBBD55F64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4D5DA45-6A5A-59EC-E433-9FB876E4A2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1736DA-A08F-4FA0-8828-CEF027A2614D}" type="slidenum">
              <a:rPr lang="en-US" smtClean="0"/>
              <a:t>‹#›</a:t>
            </a:fld>
            <a:endParaRPr lang="en-US"/>
          </a:p>
        </p:txBody>
      </p:sp>
    </p:spTree>
    <p:extLst>
      <p:ext uri="{BB962C8B-B14F-4D97-AF65-F5344CB8AC3E}">
        <p14:creationId xmlns:p14="http://schemas.microsoft.com/office/powerpoint/2010/main" val="2007170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a:cxnSpLocks/>
          </p:cNvCxnSpPr>
          <p:nvPr/>
        </p:nvCxnSpPr>
        <p:spPr>
          <a:xfrm>
            <a:off x="6096000" y="839399"/>
            <a:ext cx="0" cy="601798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p:cNvCxnSpPr>
          <p:nvPr/>
        </p:nvCxnSpPr>
        <p:spPr>
          <a:xfrm>
            <a:off x="0" y="3872202"/>
            <a:ext cx="12191997" cy="2818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734378" y="806003"/>
            <a:ext cx="508042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56082">
                    <a:lumMod val="50000"/>
                  </a:srgbClr>
                </a:solidFill>
                <a:effectLst/>
                <a:uLnTx/>
                <a:uFillTx/>
                <a:latin typeface="Times New Roman" panose="02020603050405020304" pitchFamily="18" charset="0"/>
                <a:cs typeface="Times New Roman" panose="02020603050405020304" pitchFamily="18" charset="0"/>
              </a:rPr>
              <a:t>Picture/Diagram/Other</a:t>
            </a:r>
          </a:p>
        </p:txBody>
      </p:sp>
      <p:sp>
        <p:nvSpPr>
          <p:cNvPr id="12" name="TextBox 11"/>
          <p:cNvSpPr txBox="1"/>
          <p:nvPr/>
        </p:nvSpPr>
        <p:spPr>
          <a:xfrm>
            <a:off x="319874" y="804947"/>
            <a:ext cx="530534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rgbClr val="156082">
                    <a:lumMod val="50000"/>
                  </a:srgbClr>
                </a:solidFill>
                <a:latin typeface="Times New Roman" panose="02020603050405020304" pitchFamily="18" charset="0"/>
                <a:cs typeface="Times New Roman" panose="02020603050405020304" pitchFamily="18" charset="0"/>
              </a:rPr>
              <a:t>Technology Description</a:t>
            </a:r>
            <a:endParaRPr kumimoji="0" lang="en-US" sz="1600" b="1" i="0" u="none" strike="noStrike" kern="1200" cap="none" spc="0" normalizeH="0" baseline="0" noProof="0">
              <a:ln>
                <a:noFill/>
              </a:ln>
              <a:solidFill>
                <a:srgbClr val="156082">
                  <a:lumMod val="50000"/>
                </a:srgbClr>
              </a:solidFill>
              <a:effectLst/>
              <a:uLnTx/>
              <a:uFillTx/>
              <a:latin typeface="Times New Roman" panose="02020603050405020304" pitchFamily="18" charset="0"/>
              <a:cs typeface="Times New Roman" panose="02020603050405020304" pitchFamily="18" charset="0"/>
            </a:endParaRPr>
          </a:p>
        </p:txBody>
      </p:sp>
      <p:sp>
        <p:nvSpPr>
          <p:cNvPr id="13" name="TextBox 12"/>
          <p:cNvSpPr txBox="1"/>
          <p:nvPr/>
        </p:nvSpPr>
        <p:spPr>
          <a:xfrm>
            <a:off x="131193" y="3855554"/>
            <a:ext cx="593244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56082">
                    <a:lumMod val="50000"/>
                  </a:srgbClr>
                </a:solidFill>
                <a:effectLst/>
                <a:uLnTx/>
                <a:uFillTx/>
                <a:latin typeface="Times New Roman" panose="02020603050405020304" pitchFamily="18" charset="0"/>
                <a:cs typeface="Times New Roman" panose="02020603050405020304" pitchFamily="18" charset="0"/>
              </a:rPr>
              <a:t>Operational</a:t>
            </a:r>
            <a:r>
              <a:rPr lang="en-US" sz="1600" b="1">
                <a:solidFill>
                  <a:srgbClr val="156082">
                    <a:lumMod val="50000"/>
                  </a:srgbClr>
                </a:solidFill>
                <a:latin typeface="Times New Roman" panose="02020603050405020304" pitchFamily="18" charset="0"/>
                <a:cs typeface="Times New Roman" panose="02020603050405020304" pitchFamily="18" charset="0"/>
              </a:rPr>
              <a:t> Details</a:t>
            </a:r>
            <a:endParaRPr kumimoji="0" lang="en-US" sz="1600" b="1" i="0" u="none" strike="noStrike" kern="1200" cap="none" spc="0" normalizeH="0" baseline="0" noProof="0">
              <a:ln>
                <a:noFill/>
              </a:ln>
              <a:solidFill>
                <a:srgbClr val="156082">
                  <a:lumMod val="50000"/>
                </a:srgbClr>
              </a:solidFill>
              <a:effectLst/>
              <a:uLnTx/>
              <a:uFillTx/>
              <a:latin typeface="Times New Roman" panose="02020603050405020304" pitchFamily="18" charset="0"/>
              <a:cs typeface="Times New Roman" panose="02020603050405020304" pitchFamily="18" charset="0"/>
            </a:endParaRPr>
          </a:p>
        </p:txBody>
      </p:sp>
      <p:sp>
        <p:nvSpPr>
          <p:cNvPr id="14" name="TextBox 13"/>
          <p:cNvSpPr txBox="1"/>
          <p:nvPr/>
        </p:nvSpPr>
        <p:spPr>
          <a:xfrm>
            <a:off x="6191161" y="3874030"/>
            <a:ext cx="575127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56082">
                    <a:lumMod val="50000"/>
                  </a:srgbClr>
                </a:solidFill>
                <a:effectLst/>
                <a:uLnTx/>
                <a:uFillTx/>
                <a:latin typeface="Times New Roman" panose="02020603050405020304" pitchFamily="18" charset="0"/>
                <a:cs typeface="Times New Roman" panose="02020603050405020304" pitchFamily="18" charset="0"/>
              </a:rPr>
              <a:t>Costs</a:t>
            </a:r>
            <a:r>
              <a:rPr lang="en-US" sz="1600" b="1">
                <a:solidFill>
                  <a:srgbClr val="156082">
                    <a:lumMod val="50000"/>
                  </a:srgbClr>
                </a:solidFill>
                <a:latin typeface="Times New Roman" panose="02020603050405020304" pitchFamily="18" charset="0"/>
                <a:cs typeface="Times New Roman" panose="02020603050405020304" pitchFamily="18" charset="0"/>
              </a:rPr>
              <a:t> &amp; Deliverables</a:t>
            </a:r>
            <a:endParaRPr kumimoji="0" lang="en-US" sz="1600" b="1" i="0" u="none" strike="noStrike" kern="1200" cap="none" spc="0" normalizeH="0" baseline="0" noProof="0">
              <a:ln>
                <a:noFill/>
              </a:ln>
              <a:solidFill>
                <a:srgbClr val="156082">
                  <a:lumMod val="50000"/>
                </a:srgbClr>
              </a:solidFill>
              <a:effectLst/>
              <a:uLnTx/>
              <a:uFillTx/>
              <a:latin typeface="Times New Roman" panose="02020603050405020304" pitchFamily="18" charset="0"/>
              <a:cs typeface="Times New Roman" panose="02020603050405020304" pitchFamily="18" charset="0"/>
            </a:endParaRPr>
          </a:p>
        </p:txBody>
      </p:sp>
      <p:sp>
        <p:nvSpPr>
          <p:cNvPr id="16" name="TextBox 15"/>
          <p:cNvSpPr txBox="1"/>
          <p:nvPr/>
        </p:nvSpPr>
        <p:spPr>
          <a:xfrm>
            <a:off x="1" y="4106594"/>
            <a:ext cx="6094088"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Framework: </a:t>
            </a: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Summarize your technology’s framework, integration, and/or interoperability strategy. (</a:t>
            </a:r>
            <a:r>
              <a:rPr kumimoji="0" lang="en-US" sz="1200" b="0"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e.g</a:t>
            </a: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operating </a:t>
            </a:r>
            <a:r>
              <a:rPr lang="en-US" sz="1200">
                <a:solidFill>
                  <a:prstClr val="black"/>
                </a:solidFill>
                <a:latin typeface="Times New Roman" panose="02020603050405020304" pitchFamily="18" charset="0"/>
                <a:cs typeface="Times New Roman" panose="02020603050405020304" pitchFamily="18" charset="0"/>
              </a:rPr>
              <a:t>system</a:t>
            </a: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coding language, etc.</a:t>
            </a:r>
            <a:r>
              <a:rPr lang="en-US" sz="1200">
                <a:solidFill>
                  <a:prstClr val="black"/>
                </a:solidFill>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a:p>
            <a:pPr>
              <a:defRPr/>
            </a:pPr>
            <a:r>
              <a:rPr kumimoji="0" lang="en-US" sz="1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Platform Hosts: </a:t>
            </a:r>
            <a:r>
              <a:rPr lang="en-US" sz="1200">
                <a:latin typeface="Times New Roman" panose="02020603050405020304" pitchFamily="18" charset="0"/>
                <a:cs typeface="Times New Roman" panose="02020603050405020304" pitchFamily="18" charset="0"/>
              </a:rPr>
              <a:t>If applicable, list the specific host platforms for which the technology has been designed, modeled or integrated with (e.g. rotary aircraft, USV, ground vehicle, etc.). State N/A if not applicable.</a:t>
            </a:r>
            <a:r>
              <a:rPr lang="en-US" sz="1200" i="1">
                <a:latin typeface="Times New Roman" panose="02020603050405020304" pitchFamily="18" charset="0"/>
                <a:cs typeface="Times New Roman" panose="02020603050405020304" pitchFamily="18" charset="0"/>
              </a:rPr>
              <a:t> </a:t>
            </a:r>
            <a:endParaRPr lang="en-US" sz="120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a:p>
            <a:pPr lvl="0">
              <a:defRPr/>
            </a:pPr>
            <a:r>
              <a:rPr kumimoji="0" lang="en-US" sz="1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Counter </a:t>
            </a:r>
            <a:r>
              <a:rPr kumimoji="0" lang="en-US" sz="1200" b="1"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UxS</a:t>
            </a:r>
            <a:r>
              <a:rPr kumimoji="0" lang="en-US" sz="12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Profiles: </a:t>
            </a:r>
            <a:r>
              <a:rPr lang="en-US" sz="1200">
                <a:latin typeface="Times New Roman" panose="02020603050405020304" pitchFamily="18" charset="0"/>
                <a:cs typeface="Times New Roman" panose="02020603050405020304" pitchFamily="18" charset="0"/>
              </a:rPr>
              <a:t>If applicable, detail all counter </a:t>
            </a:r>
            <a:r>
              <a:rPr lang="en-US" sz="1200" err="1">
                <a:latin typeface="Times New Roman" panose="02020603050405020304" pitchFamily="18" charset="0"/>
                <a:cs typeface="Times New Roman" panose="02020603050405020304" pitchFamily="18" charset="0"/>
              </a:rPr>
              <a:t>UxS</a:t>
            </a:r>
            <a:r>
              <a:rPr lang="en-US" sz="1200">
                <a:latin typeface="Times New Roman" panose="02020603050405020304" pitchFamily="18" charset="0"/>
                <a:cs typeface="Times New Roman" panose="02020603050405020304" pitchFamily="18" charset="0"/>
              </a:rPr>
              <a:t> target profiles which the system or software has been tested in and describe the testing environments for each profile (e.g., live-fire ranges, modeling and simulation [M&amp;S], low-light, fog, and adverse maritime weather.). State N/A if not applicable.</a:t>
            </a:r>
            <a:r>
              <a:rPr lang="en-US" sz="1200" i="1">
                <a:latin typeface="Times New Roman" panose="02020603050405020304" pitchFamily="18" charset="0"/>
                <a:cs typeface="Times New Roman" panose="02020603050405020304" pitchFamily="18" charset="0"/>
              </a:rPr>
              <a:t> See RFI’s “Topics to be Addressed”, Quadrant II (Operational Details) section for counter </a:t>
            </a:r>
            <a:r>
              <a:rPr lang="en-US" sz="1200" i="1" err="1">
                <a:latin typeface="Times New Roman" panose="02020603050405020304" pitchFamily="18" charset="0"/>
                <a:cs typeface="Times New Roman" panose="02020603050405020304" pitchFamily="18" charset="0"/>
              </a:rPr>
              <a:t>UxS</a:t>
            </a:r>
            <a:r>
              <a:rPr lang="en-US" sz="1200" i="1">
                <a:latin typeface="Times New Roman" panose="02020603050405020304" pitchFamily="18" charset="0"/>
                <a:cs typeface="Times New Roman" panose="02020603050405020304" pitchFamily="18" charset="0"/>
              </a:rPr>
              <a:t> threat profiles of specific interest.</a:t>
            </a:r>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7" name="TextBox 16"/>
          <p:cNvSpPr txBox="1"/>
          <p:nvPr/>
        </p:nvSpPr>
        <p:spPr>
          <a:xfrm>
            <a:off x="6094089" y="4159840"/>
            <a:ext cx="6097911" cy="2793072"/>
          </a:xfrm>
          <a:prstGeom prst="rect">
            <a:avLst/>
          </a:prstGeom>
          <a:noFill/>
        </p:spPr>
        <p:txBody>
          <a:bodyPr wrap="square" rtlCol="0">
            <a:spAutoFit/>
          </a:bodyPr>
          <a:lstStyle/>
          <a:p>
            <a:pPr lvl="0">
              <a:defRPr/>
            </a:pPr>
            <a:r>
              <a:rPr kumimoji="0" lang="en-US" sz="1200" b="1"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Costs: </a:t>
            </a:r>
            <a:r>
              <a:rPr lang="en-US" sz="1200">
                <a:latin typeface="Times New Roman" panose="02020603050405020304" pitchFamily="18" charset="0"/>
                <a:cs typeface="Times New Roman" panose="02020603050405020304" pitchFamily="18" charset="0"/>
              </a:rPr>
              <a:t>Provide a total Rough Order Magnitude (ROM) cost estimate for the complete end-to-end prototype deliverables. </a:t>
            </a:r>
          </a:p>
          <a:p>
            <a:pPr lvl="0">
              <a:defRPr/>
            </a:pPr>
            <a:endParaRPr lang="en-US" sz="1200">
              <a:latin typeface="Times New Roman" panose="02020603050405020304" pitchFamily="18" charset="0"/>
              <a:cs typeface="Times New Roman" panose="02020603050405020304" pitchFamily="18" charset="0"/>
            </a:endParaRPr>
          </a:p>
          <a:p>
            <a:pPr lvl="0">
              <a:defRPr/>
            </a:pPr>
            <a:r>
              <a:rPr lang="en-US" sz="1200" b="1">
                <a:latin typeface="Times New Roman" panose="02020603050405020304" pitchFamily="18" charset="0"/>
                <a:cs typeface="Times New Roman" panose="02020603050405020304" pitchFamily="18" charset="0"/>
              </a:rPr>
              <a:t>Deliverables:</a:t>
            </a:r>
            <a:r>
              <a:rPr lang="en-US" sz="1200">
                <a:latin typeface="Times New Roman" panose="02020603050405020304" pitchFamily="18" charset="0"/>
                <a:cs typeface="Times New Roman" panose="02020603050405020304" pitchFamily="18" charset="0"/>
              </a:rPr>
              <a:t> Define the project’s current Technical Data Package (TDP) completeness based on the TDP levels. </a:t>
            </a:r>
            <a:r>
              <a:rPr lang="en-US" sz="1200" i="1">
                <a:latin typeface="Times New Roman" panose="02020603050405020304" pitchFamily="18" charset="0"/>
                <a:cs typeface="Times New Roman" panose="02020603050405020304" pitchFamily="18" charset="0"/>
              </a:rPr>
              <a:t>See RFI’s “Topics to be Addressed”, Quadrant IV (Costs &amp; Deliverables) section for TDP definitions.</a:t>
            </a:r>
            <a:endParaRPr lang="en-US" sz="1200" b="1">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Times New Roman" panose="02020603050405020304" pitchFamily="18" charset="0"/>
              <a:cs typeface="Times New Roman" panose="02020603050405020304" pitchFamily="18" charset="0"/>
            </a:endParaRPr>
          </a:p>
          <a:p>
            <a:pPr>
              <a:defRPr/>
            </a:pPr>
            <a:r>
              <a:rPr lang="en-US" sz="1200" b="1">
                <a:latin typeface="Times New Roman" panose="02020603050405020304" pitchFamily="18" charset="0"/>
                <a:cs typeface="Times New Roman" panose="02020603050405020304" pitchFamily="18" charset="0"/>
              </a:rPr>
              <a:t>Collaborations: </a:t>
            </a:r>
            <a:r>
              <a:rPr lang="en-US" sz="1200">
                <a:latin typeface="Times New Roman" panose="02020603050405020304" pitchFamily="18" charset="0"/>
                <a:cs typeface="Times New Roman" panose="02020603050405020304" pitchFamily="18" charset="0"/>
              </a:rPr>
              <a:t>If applicable, describe what current or previous partners (e.g. U.S. or foreign military services, private industry, academia, etc.) have fielded the system or software, including classification level for information dissemination if necessary. State N/A if not applicable</a:t>
            </a:r>
            <a:endParaRPr lang="en-US" sz="1050">
              <a:solidFill>
                <a:prstClr val="black"/>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a:solidFill>
                <a:prstClr val="black"/>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a:solidFill>
                <a:prstClr val="black"/>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a:solidFill>
                <a:prstClr val="black"/>
              </a:solidFill>
              <a:latin typeface="Aptos" panose="02110004020202020204"/>
            </a:endParaRPr>
          </a:p>
          <a:p>
            <a:pPr algn="ctr">
              <a:defRPr/>
            </a:pPr>
            <a:r>
              <a:rPr lang="en-US" sz="1200" u="sng">
                <a:solidFill>
                  <a:srgbClr val="FF0000"/>
                </a:solidFill>
                <a:latin typeface="Times New Roman" panose="02020603050405020304" pitchFamily="18" charset="0"/>
                <a:cs typeface="Times New Roman" panose="02020603050405020304" pitchFamily="18" charset="0"/>
              </a:rPr>
              <a:t>Quad sections/titles should not be changed. </a:t>
            </a:r>
            <a:endParaRPr kumimoji="0" lang="en-US" sz="1200"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sng"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Keep all text to a minimum of 12 font!</a:t>
            </a:r>
          </a:p>
        </p:txBody>
      </p:sp>
      <p:pic>
        <p:nvPicPr>
          <p:cNvPr id="4" name="Picture 3" descr="Logo, company name&#10;&#10;Description automatically generated">
            <a:extLst>
              <a:ext uri="{FF2B5EF4-FFF2-40B4-BE49-F238E27FC236}">
                <a16:creationId xmlns:a16="http://schemas.microsoft.com/office/drawing/2014/main" id="{C44A1447-61DD-E41A-4E7D-DB26EC296B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179" y="16422"/>
            <a:ext cx="1836119" cy="729857"/>
          </a:xfrm>
          <a:prstGeom prst="rect">
            <a:avLst/>
          </a:prstGeom>
        </p:spPr>
      </p:pic>
      <p:cxnSp>
        <p:nvCxnSpPr>
          <p:cNvPr id="19" name="Straight Connector 18">
            <a:extLst>
              <a:ext uri="{FF2B5EF4-FFF2-40B4-BE49-F238E27FC236}">
                <a16:creationId xmlns:a16="http://schemas.microsoft.com/office/drawing/2014/main" id="{8E0F2D95-E1D3-D99E-D0A5-688F96610F60}"/>
              </a:ext>
            </a:extLst>
          </p:cNvPr>
          <p:cNvCxnSpPr>
            <a:cxnSpLocks/>
          </p:cNvCxnSpPr>
          <p:nvPr/>
        </p:nvCxnSpPr>
        <p:spPr>
          <a:xfrm>
            <a:off x="-3" y="812424"/>
            <a:ext cx="12192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4DC3BC3-F282-54CB-26D6-84DDA6C4E922}"/>
              </a:ext>
            </a:extLst>
          </p:cNvPr>
          <p:cNvSpPr txBox="1"/>
          <p:nvPr/>
        </p:nvSpPr>
        <p:spPr>
          <a:xfrm>
            <a:off x="2863539" y="-95704"/>
            <a:ext cx="646491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Company Name</a:t>
            </a:r>
          </a:p>
          <a:p>
            <a:pPr lvl="0" algn="ctr">
              <a:defRPr/>
            </a:pPr>
            <a:r>
              <a:rPr lang="en-US" sz="2000" b="1">
                <a:solidFill>
                  <a:prstClr val="black"/>
                </a:solidFill>
                <a:latin typeface="Times New Roman" panose="02020603050405020304" pitchFamily="18" charset="0"/>
                <a:cs typeface="Times New Roman" panose="02020603050405020304" pitchFamily="18" charset="0"/>
              </a:rPr>
              <a:t>Project Title </a:t>
            </a:r>
          </a:p>
          <a:p>
            <a:pPr lvl="0" algn="ctr">
              <a:defRPr/>
            </a:pPr>
            <a:r>
              <a:rPr lang="en-US" sz="1400" b="1">
                <a:solidFill>
                  <a:schemeClr val="tx2"/>
                </a:solidFill>
                <a:latin typeface="Times New Roman" panose="02020603050405020304" pitchFamily="18" charset="0"/>
                <a:cs typeface="Times New Roman" panose="02020603050405020304" pitchFamily="18" charset="0"/>
              </a:rPr>
              <a:t>RFI Number: 26-06</a:t>
            </a:r>
          </a:p>
        </p:txBody>
      </p:sp>
      <p:sp>
        <p:nvSpPr>
          <p:cNvPr id="2" name="TextBox 1">
            <a:extLst>
              <a:ext uri="{FF2B5EF4-FFF2-40B4-BE49-F238E27FC236}">
                <a16:creationId xmlns:a16="http://schemas.microsoft.com/office/drawing/2014/main" id="{52B42BF4-A949-18B3-0EAD-42EAE99EE640}"/>
              </a:ext>
            </a:extLst>
          </p:cNvPr>
          <p:cNvSpPr txBox="1"/>
          <p:nvPr/>
        </p:nvSpPr>
        <p:spPr>
          <a:xfrm>
            <a:off x="10205697" y="-19642"/>
            <a:ext cx="183611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Insert Company logo here</a:t>
            </a:r>
          </a:p>
        </p:txBody>
      </p:sp>
      <p:sp>
        <p:nvSpPr>
          <p:cNvPr id="3" name="TextBox 2">
            <a:extLst>
              <a:ext uri="{FF2B5EF4-FFF2-40B4-BE49-F238E27FC236}">
                <a16:creationId xmlns:a16="http://schemas.microsoft.com/office/drawing/2014/main" id="{F3BF9155-0C79-7AF3-833E-5B298D0BB50A}"/>
              </a:ext>
            </a:extLst>
          </p:cNvPr>
          <p:cNvSpPr txBox="1"/>
          <p:nvPr/>
        </p:nvSpPr>
        <p:spPr>
          <a:xfrm>
            <a:off x="6143677" y="1072824"/>
            <a:ext cx="6048320" cy="2816156"/>
          </a:xfrm>
          <a:prstGeom prst="rect">
            <a:avLst/>
          </a:prstGeom>
          <a:noFill/>
        </p:spPr>
        <p:txBody>
          <a:bodyPr wrap="square" rtlCol="0">
            <a:spAutoFit/>
          </a:bodyPr>
          <a:lstStyle/>
          <a:p>
            <a:pPr>
              <a:defRPr/>
            </a:pPr>
            <a:r>
              <a:rPr lang="en-US" sz="1200">
                <a:latin typeface="Times New Roman" panose="02020603050405020304" pitchFamily="18" charset="0"/>
                <a:cs typeface="Times New Roman" panose="02020603050405020304" pitchFamily="18" charset="0"/>
              </a:rPr>
              <a:t>Provide conceptual diagrams, engineering models (</a:t>
            </a:r>
            <a:r>
              <a:rPr lang="en-US" sz="1200" err="1">
                <a:latin typeface="Times New Roman" panose="02020603050405020304" pitchFamily="18" charset="0"/>
                <a:cs typeface="Times New Roman" panose="02020603050405020304" pitchFamily="18" charset="0"/>
              </a:rPr>
              <a:t>e.g</a:t>
            </a:r>
            <a:r>
              <a:rPr lang="en-US" sz="1200">
                <a:latin typeface="Times New Roman" panose="02020603050405020304" pitchFamily="18" charset="0"/>
                <a:cs typeface="Times New Roman" panose="02020603050405020304" pitchFamily="18" charset="0"/>
              </a:rPr>
              <a:t> Computer-Aided Design (CAD) renderings, SolidWorks models, etc.), photographs, functional block diagram, and/or videos illustrating the technology.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noProof="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noProof="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noProof="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noProof="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effectLst/>
              <a:uLnTx/>
              <a:uFillTx/>
              <a:latin typeface="Aptos" panose="02110004020202020204"/>
              <a:ea typeface="+mn-ea"/>
              <a:cs typeface="+mn-cs"/>
            </a:endParaRPr>
          </a:p>
          <a:p>
            <a:pPr lvl="0">
              <a:defRPr/>
            </a:pPr>
            <a:r>
              <a:rPr lang="en-US" sz="1200" b="1">
                <a:latin typeface="Times New Roman" panose="02020603050405020304" pitchFamily="18" charset="0"/>
                <a:cs typeface="Times New Roman" panose="02020603050405020304" pitchFamily="18" charset="0"/>
              </a:rPr>
              <a:t>TRL: </a:t>
            </a:r>
            <a:r>
              <a:rPr lang="en-US" sz="1200">
                <a:latin typeface="Times New Roman" panose="02020603050405020304" pitchFamily="18" charset="0"/>
                <a:cs typeface="Times New Roman" panose="02020603050405020304" pitchFamily="18" charset="0"/>
              </a:rPr>
              <a:t>Define the project’s current maturity based on the Technology Readiness Levels (TRLs).</a:t>
            </a:r>
            <a:r>
              <a:rPr lang="en-US" sz="1200" i="1">
                <a:latin typeface="Times New Roman" panose="02020603050405020304" pitchFamily="18" charset="0"/>
                <a:cs typeface="Times New Roman" panose="02020603050405020304" pitchFamily="18" charset="0"/>
              </a:rPr>
              <a:t> See RFI’s “Topics to be Addressed”, Quadrant III (Picture Diagram Other) section for TRL definitions.</a:t>
            </a:r>
            <a:endParaRPr lang="en-US" sz="1200">
              <a:latin typeface="Times New Roman" panose="02020603050405020304" pitchFamily="18" charset="0"/>
              <a:cs typeface="Times New Roman" panose="02020603050405020304" pitchFamily="18" charset="0"/>
            </a:endParaRPr>
          </a:p>
        </p:txBody>
      </p:sp>
      <p:sp>
        <p:nvSpPr>
          <p:cNvPr id="10" name="Footer Placeholder 9">
            <a:extLst>
              <a:ext uri="{FF2B5EF4-FFF2-40B4-BE49-F238E27FC236}">
                <a16:creationId xmlns:a16="http://schemas.microsoft.com/office/drawing/2014/main" id="{904DA24C-C4CA-1B08-D30F-21F166F9A273}"/>
              </a:ext>
            </a:extLst>
          </p:cNvPr>
          <p:cNvSpPr>
            <a:spLocks noGrp="1"/>
          </p:cNvSpPr>
          <p:nvPr>
            <p:ph type="ftr" sz="quarter" idx="11"/>
          </p:nvPr>
        </p:nvSpPr>
        <p:spPr>
          <a:xfrm>
            <a:off x="-4" y="6613569"/>
            <a:ext cx="6096003" cy="281911"/>
          </a:xfrm>
        </p:spPr>
        <p:txBody>
          <a:bodyPr/>
          <a:lstStyle/>
          <a:p>
            <a:pPr algn="l"/>
            <a:r>
              <a:rPr lang="en-US" b="1">
                <a:solidFill>
                  <a:schemeClr val="tx1"/>
                </a:solidFill>
                <a:latin typeface="Times New Roman" panose="02020603050405020304" pitchFamily="18" charset="0"/>
                <a:cs typeface="Times New Roman" panose="02020603050405020304" pitchFamily="18" charset="0"/>
              </a:rPr>
              <a:t>POC: Last, First Name / Phone Number / Email Address</a:t>
            </a:r>
          </a:p>
        </p:txBody>
      </p:sp>
      <p:sp>
        <p:nvSpPr>
          <p:cNvPr id="32" name="TextBox 31">
            <a:extLst>
              <a:ext uri="{FF2B5EF4-FFF2-40B4-BE49-F238E27FC236}">
                <a16:creationId xmlns:a16="http://schemas.microsoft.com/office/drawing/2014/main" id="{C339B558-3AE6-B08E-7B60-F6CE027D2898}"/>
              </a:ext>
            </a:extLst>
          </p:cNvPr>
          <p:cNvSpPr txBox="1"/>
          <p:nvPr/>
        </p:nvSpPr>
        <p:spPr>
          <a:xfrm>
            <a:off x="0" y="1084227"/>
            <a:ext cx="6063641" cy="28161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Provide a summary of your</a:t>
            </a:r>
            <a:r>
              <a:rPr lang="en-US" sz="1200">
                <a:latin typeface="Times New Roman" panose="02020603050405020304" pitchFamily="18" charset="0"/>
                <a:cs typeface="Times New Roman" panose="02020603050405020304" pitchFamily="18" charset="0"/>
              </a:rPr>
              <a:t> technology, it’s purpose and how it functions. Include:</a:t>
            </a:r>
          </a:p>
          <a:p>
            <a:pPr marL="171450" indent="-171450">
              <a:buFont typeface="Arial" panose="020B0604020202020204" pitchFamily="34" charset="0"/>
              <a:buChar char="•"/>
              <a:defRPr/>
            </a:pPr>
            <a:r>
              <a:rPr kumimoji="0" lang="en-US" sz="1200" b="0"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A description on how your technology </a:t>
            </a:r>
            <a:r>
              <a:rPr lang="en-US" sz="1200">
                <a:latin typeface="Times New Roman" panose="02020603050405020304" pitchFamily="18" charset="0"/>
                <a:cs typeface="Times New Roman" panose="02020603050405020304" pitchFamily="18" charset="0"/>
              </a:rPr>
              <a:t>addresses at least one (1) of the following prototype solutions:</a:t>
            </a:r>
            <a:endParaRPr lang="en-US" sz="1100">
              <a:latin typeface="Times New Roman" panose="02020603050405020304" pitchFamily="18" charset="0"/>
              <a:cs typeface="Times New Roman" panose="02020603050405020304" pitchFamily="18" charset="0"/>
            </a:endParaRPr>
          </a:p>
          <a:p>
            <a:pPr>
              <a:defRPr/>
            </a:pPr>
            <a:endParaRPr lang="en-US" sz="1200">
              <a:solidFill>
                <a:srgbClr val="FF0000"/>
              </a:solidFill>
              <a:latin typeface="Times New Roman" panose="02020603050405020304" pitchFamily="18" charset="0"/>
              <a:cs typeface="Times New Roman" panose="02020603050405020304" pitchFamily="18" charset="0"/>
            </a:endParaRPr>
          </a:p>
          <a:p>
            <a:pPr>
              <a:defRPr/>
            </a:pPr>
            <a:endParaRPr lang="en-US" sz="1200">
              <a:solidFill>
                <a:srgbClr val="FF0000"/>
              </a:solidFill>
              <a:latin typeface="Times New Roman" panose="02020603050405020304" pitchFamily="18" charset="0"/>
              <a:cs typeface="Times New Roman" panose="02020603050405020304" pitchFamily="18" charset="0"/>
            </a:endParaRPr>
          </a:p>
          <a:p>
            <a:pPr>
              <a:defRPr/>
            </a:pPr>
            <a:endParaRPr lang="en-US" sz="1200">
              <a:solidFill>
                <a:srgbClr val="FF0000"/>
              </a:solidFill>
              <a:latin typeface="Times New Roman" panose="02020603050405020304" pitchFamily="18" charset="0"/>
              <a:cs typeface="Times New Roman" panose="02020603050405020304" pitchFamily="18" charset="0"/>
            </a:endParaRPr>
          </a:p>
          <a:p>
            <a:pPr>
              <a:defRPr/>
            </a:pPr>
            <a:endParaRPr lang="en-US" sz="1200">
              <a:solidFill>
                <a:srgbClr val="FF0000"/>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defRPr/>
            </a:pPr>
            <a:r>
              <a:rPr lang="en-US" sz="1200">
                <a:latin typeface="Times New Roman" panose="02020603050405020304" pitchFamily="18" charset="0"/>
                <a:cs typeface="Times New Roman" panose="02020603050405020304" pitchFamily="18" charset="0"/>
              </a:rPr>
              <a:t>Detail how your technology executes or supports at least one (1) of the following Autonomous Engagement Cycle phases:</a:t>
            </a:r>
          </a:p>
          <a:p>
            <a:pPr marL="171450" indent="-171450">
              <a:buFont typeface="Arial" panose="020B0604020202020204" pitchFamily="34" charset="0"/>
              <a:buChar char="•"/>
              <a:defRPr/>
            </a:pPr>
            <a:endParaRPr lang="en-US" sz="1200">
              <a:solidFill>
                <a:srgbClr val="FF0000"/>
              </a:solidFill>
              <a:latin typeface="Times New Roman" panose="02020603050405020304" pitchFamily="18" charset="0"/>
              <a:cs typeface="Times New Roman" panose="02020603050405020304" pitchFamily="18" charset="0"/>
            </a:endParaRPr>
          </a:p>
          <a:p>
            <a:pPr marL="1200150" lvl="2" indent="-285750">
              <a:buFont typeface="Arial" panose="020B0604020202020204" pitchFamily="34" charset="0"/>
              <a:buChar char="•"/>
            </a:pPr>
            <a:endParaRPr lang="en-US" sz="1200">
              <a:solidFill>
                <a:srgbClr val="FF0000"/>
              </a:solidFill>
              <a:latin typeface="Times New Roman" panose="02020603050405020304" pitchFamily="18" charset="0"/>
              <a:cs typeface="Times New Roman" panose="02020603050405020304" pitchFamily="18" charset="0"/>
            </a:endParaRPr>
          </a:p>
          <a:p>
            <a:pPr lvl="2"/>
            <a:endParaRPr lang="en-US" sz="1200">
              <a:solidFill>
                <a:srgbClr val="FF0000"/>
              </a:solidFill>
              <a:latin typeface="Times New Roman" panose="02020603050405020304" pitchFamily="18" charset="0"/>
              <a:cs typeface="Times New Roman" panose="02020603050405020304" pitchFamily="18" charset="0"/>
            </a:endParaRPr>
          </a:p>
          <a:p>
            <a:pPr marL="1200150" lvl="2" indent="-111125">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Collaborates with other weapon systems and/or sensors</a:t>
            </a:r>
            <a:endParaRPr lang="en-US" sz="700" b="1" u="sng">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1" i="0" u="sng" strike="noStrike" kern="1200" cap="none" spc="0" normalizeH="0" baseline="0" noProof="0">
              <a:ln>
                <a:noFill/>
              </a:ln>
              <a:solidFill>
                <a:srgbClr val="FF000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1" i="0" u="sng" strike="noStrike" kern="1200" cap="none" spc="0" normalizeH="0" baseline="0" noProof="0">
              <a:ln>
                <a:noFill/>
              </a:ln>
              <a:solidFill>
                <a:srgbClr val="FF000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1" i="0" u="sng" strike="noStrike" kern="1200" cap="none" spc="0" normalizeH="0" baseline="0" noProof="0">
              <a:ln>
                <a:noFill/>
              </a:ln>
              <a:solidFill>
                <a:srgbClr val="FF0000"/>
              </a:solidFill>
              <a:effectLst/>
              <a:uLnTx/>
              <a:uFillTx/>
              <a:latin typeface="Aptos" panose="02110004020202020204"/>
              <a:ea typeface="+mn-ea"/>
              <a:cs typeface="+mn-cs"/>
            </a:endParaRPr>
          </a:p>
        </p:txBody>
      </p:sp>
      <p:sp>
        <p:nvSpPr>
          <p:cNvPr id="33" name="TextBox 32">
            <a:extLst>
              <a:ext uri="{FF2B5EF4-FFF2-40B4-BE49-F238E27FC236}">
                <a16:creationId xmlns:a16="http://schemas.microsoft.com/office/drawing/2014/main" id="{2568F3E9-FCBF-3161-3D0B-FBACC542A8B3}"/>
              </a:ext>
            </a:extLst>
          </p:cNvPr>
          <p:cNvSpPr txBox="1"/>
          <p:nvPr/>
        </p:nvSpPr>
        <p:spPr>
          <a:xfrm>
            <a:off x="496487" y="1654218"/>
            <a:ext cx="2386014" cy="646331"/>
          </a:xfrm>
          <a:prstGeom prst="rect">
            <a:avLst/>
          </a:prstGeom>
          <a:noFill/>
        </p:spPr>
        <p:txBody>
          <a:bodyPr wrap="square" numCol="1">
            <a:spAutoFit/>
          </a:bodyPr>
          <a:lstStyle/>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RWS</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Multi-Modal Sensor Suite</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Advanced Fire Controls</a:t>
            </a:r>
          </a:p>
        </p:txBody>
      </p:sp>
      <p:sp>
        <p:nvSpPr>
          <p:cNvPr id="34" name="TextBox 33">
            <a:extLst>
              <a:ext uri="{FF2B5EF4-FFF2-40B4-BE49-F238E27FC236}">
                <a16:creationId xmlns:a16="http://schemas.microsoft.com/office/drawing/2014/main" id="{37504F75-F458-D686-7514-D9CF04A2035A}"/>
              </a:ext>
            </a:extLst>
          </p:cNvPr>
          <p:cNvSpPr txBox="1"/>
          <p:nvPr/>
        </p:nvSpPr>
        <p:spPr>
          <a:xfrm>
            <a:off x="2824981" y="1654219"/>
            <a:ext cx="2770157" cy="646331"/>
          </a:xfrm>
          <a:prstGeom prst="rect">
            <a:avLst/>
          </a:prstGeom>
          <a:noFill/>
        </p:spPr>
        <p:txBody>
          <a:bodyPr wrap="square">
            <a:spAutoFit/>
          </a:bodyPr>
          <a:lstStyle/>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Externally Powered Weapons</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Autonomous Software Package</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C2 Architecture</a:t>
            </a:r>
          </a:p>
        </p:txBody>
      </p:sp>
      <p:sp>
        <p:nvSpPr>
          <p:cNvPr id="35" name="TextBox 34">
            <a:extLst>
              <a:ext uri="{FF2B5EF4-FFF2-40B4-BE49-F238E27FC236}">
                <a16:creationId xmlns:a16="http://schemas.microsoft.com/office/drawing/2014/main" id="{3C4F002E-5C00-1355-FF95-FB598BF29D85}"/>
              </a:ext>
            </a:extLst>
          </p:cNvPr>
          <p:cNvSpPr txBox="1"/>
          <p:nvPr/>
        </p:nvSpPr>
        <p:spPr>
          <a:xfrm>
            <a:off x="410721" y="2716336"/>
            <a:ext cx="2189838" cy="646331"/>
          </a:xfrm>
          <a:prstGeom prst="rect">
            <a:avLst/>
          </a:prstGeom>
          <a:noFill/>
        </p:spPr>
        <p:txBody>
          <a:bodyPr wrap="square">
            <a:spAutoFit/>
          </a:bodyPr>
          <a:lstStyle/>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Classifies threat types</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Tracks threat movement</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Prioritizes specific threats</a:t>
            </a:r>
          </a:p>
        </p:txBody>
      </p:sp>
      <p:sp>
        <p:nvSpPr>
          <p:cNvPr id="36" name="TextBox 35">
            <a:extLst>
              <a:ext uri="{FF2B5EF4-FFF2-40B4-BE49-F238E27FC236}">
                <a16:creationId xmlns:a16="http://schemas.microsoft.com/office/drawing/2014/main" id="{C7F54D8B-F6E8-79C9-597B-3ED5347F305C}"/>
              </a:ext>
            </a:extLst>
          </p:cNvPr>
          <p:cNvSpPr txBox="1"/>
          <p:nvPr/>
        </p:nvSpPr>
        <p:spPr>
          <a:xfrm>
            <a:off x="2824981" y="2716336"/>
            <a:ext cx="2871468" cy="646331"/>
          </a:xfrm>
          <a:prstGeom prst="rect">
            <a:avLst/>
          </a:prstGeom>
          <a:noFill/>
        </p:spPr>
        <p:txBody>
          <a:bodyPr wrap="square">
            <a:spAutoFit/>
          </a:bodyPr>
          <a:lstStyle/>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Engages threats</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Corrects fire during engagement</a:t>
            </a:r>
          </a:p>
          <a:p>
            <a:pPr marL="342900" lvl="2" indent="-114300">
              <a:buFont typeface="Arial" panose="020B0604020202020204" pitchFamily="34" charset="0"/>
              <a:buChar char="•"/>
            </a:pPr>
            <a:r>
              <a:rPr lang="en-US" sz="1200">
                <a:latin typeface="Times New Roman" panose="02020603050405020304" pitchFamily="18" charset="0"/>
                <a:cs typeface="Times New Roman" panose="02020603050405020304" pitchFamily="18" charset="0"/>
              </a:rPr>
              <a:t>Assess engagement effect</a:t>
            </a:r>
          </a:p>
        </p:txBody>
      </p:sp>
    </p:spTree>
    <p:extLst>
      <p:ext uri="{BB962C8B-B14F-4D97-AF65-F5344CB8AC3E}">
        <p14:creationId xmlns:p14="http://schemas.microsoft.com/office/powerpoint/2010/main" val="171695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493D5-E7CA-B29D-8EC9-E7E7D60F9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1F404-8ECF-39C7-7CB8-DF1C30C50BB0}"/>
              </a:ext>
            </a:extLst>
          </p:cNvPr>
          <p:cNvSpPr>
            <a:spLocks noGrp="1"/>
          </p:cNvSpPr>
          <p:nvPr>
            <p:ph type="title"/>
          </p:nvPr>
        </p:nvSpPr>
        <p:spPr>
          <a:noFill/>
          <a:ln>
            <a:noFill/>
          </a:ln>
        </p:spPr>
        <p:txBody>
          <a:bodyPr/>
          <a:lstStyle/>
          <a:p>
            <a:r>
              <a:rPr lang="en-US" b="1">
                <a:solidFill>
                  <a:schemeClr val="tx1"/>
                </a:solidFill>
                <a:latin typeface="Times New Roman" panose="02020603050405020304" pitchFamily="18" charset="0"/>
                <a:ea typeface="Open Sans ExtraBold" pitchFamily="2" charset="0"/>
                <a:cs typeface="Times New Roman" panose="02020603050405020304" pitchFamily="18" charset="0"/>
              </a:rPr>
              <a:t>Company Introduction</a:t>
            </a:r>
          </a:p>
        </p:txBody>
      </p:sp>
      <p:sp>
        <p:nvSpPr>
          <p:cNvPr id="3" name="Content Placeholder 2">
            <a:extLst>
              <a:ext uri="{FF2B5EF4-FFF2-40B4-BE49-F238E27FC236}">
                <a16:creationId xmlns:a16="http://schemas.microsoft.com/office/drawing/2014/main" id="{E07A61E0-2AD2-4D71-928B-2A9C64975FB8}"/>
              </a:ext>
            </a:extLst>
          </p:cNvPr>
          <p:cNvSpPr>
            <a:spLocks noGrp="1"/>
          </p:cNvSpPr>
          <p:nvPr>
            <p:ph idx="1"/>
          </p:nvPr>
        </p:nvSpPr>
        <p:spPr>
          <a:xfrm>
            <a:off x="838199" y="1690688"/>
            <a:ext cx="10515600" cy="4478274"/>
          </a:xfrm>
        </p:spPr>
        <p:txBody>
          <a:bodyPr/>
          <a:lstStyle/>
          <a:p>
            <a:pPr marL="0" lvl="0" indent="0">
              <a:lnSpc>
                <a:spcPct val="100000"/>
              </a:lnSpc>
              <a:spcBef>
                <a:spcPts val="0"/>
              </a:spcBef>
              <a:buNone/>
              <a:defRPr/>
            </a:pPr>
            <a:r>
              <a:rPr lang="en-US" sz="1400">
                <a:solidFill>
                  <a:prstClr val="black"/>
                </a:solidFill>
                <a:latin typeface="Times New Roman" panose="02020603050405020304" pitchFamily="18" charset="0"/>
                <a:cs typeface="Times New Roman" panose="02020603050405020304" pitchFamily="18" charset="0"/>
              </a:rPr>
              <a:t>Tell us about your organization and include the following in your introduction:</a:t>
            </a:r>
          </a:p>
          <a:p>
            <a:pPr marL="285750" lvl="0" indent="-285750">
              <a:lnSpc>
                <a:spcPct val="100000"/>
              </a:lnSpc>
              <a:spcBef>
                <a:spcPts val="0"/>
              </a:spcBef>
              <a:defRPr/>
            </a:pPr>
            <a:r>
              <a:rPr lang="en-US" sz="1400">
                <a:solidFill>
                  <a:prstClr val="black"/>
                </a:solidFill>
                <a:latin typeface="Times New Roman" panose="02020603050405020304" pitchFamily="18" charset="0"/>
                <a:cs typeface="Times New Roman" panose="02020603050405020304" pitchFamily="18" charset="0"/>
              </a:rPr>
              <a:t>What are your leading products or services?</a:t>
            </a:r>
          </a:p>
          <a:p>
            <a:pPr marL="285750" lvl="0" indent="-285750">
              <a:lnSpc>
                <a:spcPct val="100000"/>
              </a:lnSpc>
              <a:spcBef>
                <a:spcPts val="0"/>
              </a:spcBef>
              <a:defRPr/>
            </a:pPr>
            <a:r>
              <a:rPr lang="en-US" sz="1400">
                <a:solidFill>
                  <a:prstClr val="black"/>
                </a:solidFill>
                <a:latin typeface="Times New Roman" panose="02020603050405020304" pitchFamily="18" charset="0"/>
                <a:cs typeface="Times New Roman" panose="02020603050405020304" pitchFamily="18" charset="0"/>
              </a:rPr>
              <a:t>Where are you located? </a:t>
            </a:r>
          </a:p>
          <a:p>
            <a:pPr marL="285750" lvl="0" indent="-285750">
              <a:lnSpc>
                <a:spcPct val="100000"/>
              </a:lnSpc>
              <a:spcBef>
                <a:spcPts val="0"/>
              </a:spcBef>
              <a:defRPr/>
            </a:pPr>
            <a:r>
              <a:rPr lang="en-US" sz="1400">
                <a:solidFill>
                  <a:prstClr val="black"/>
                </a:solidFill>
                <a:latin typeface="Times New Roman" panose="02020603050405020304" pitchFamily="18" charset="0"/>
                <a:cs typeface="Times New Roman" panose="02020603050405020304" pitchFamily="18" charset="0"/>
              </a:rPr>
              <a:t>If applicable, what security classifications and/or secure networks are available?</a:t>
            </a:r>
          </a:p>
          <a:p>
            <a:pPr marL="285750" indent="-285750">
              <a:lnSpc>
                <a:spcPct val="100000"/>
              </a:lnSpc>
              <a:spcBef>
                <a:spcPts val="0"/>
              </a:spcBef>
              <a:defRPr/>
            </a:pPr>
            <a:r>
              <a:rPr lang="en-US" sz="1400">
                <a:latin typeface="Times New Roman" panose="02020603050405020304" pitchFamily="18" charset="0"/>
                <a:cs typeface="Times New Roman" panose="02020603050405020304" pitchFamily="18" charset="0"/>
              </a:rPr>
              <a:t>What direction is the organization heading in over the next few years?</a:t>
            </a:r>
            <a:endParaRPr lang="en-US" sz="1400">
              <a:solidFill>
                <a:prstClr val="black"/>
              </a:solidFill>
              <a:latin typeface="Times New Roman" panose="02020603050405020304" pitchFamily="18" charset="0"/>
              <a:cs typeface="Times New Roman" panose="02020603050405020304" pitchFamily="18" charset="0"/>
            </a:endParaRPr>
          </a:p>
          <a:p>
            <a:pPr marL="285750" lvl="0" indent="-285750">
              <a:lnSpc>
                <a:spcPct val="100000"/>
              </a:lnSpc>
              <a:spcBef>
                <a:spcPts val="0"/>
              </a:spcBef>
              <a:defRPr/>
            </a:pPr>
            <a:endParaRPr lang="en-US" sz="1200">
              <a:solidFill>
                <a:prstClr val="black"/>
              </a:solidFill>
              <a:latin typeface="Times New Roman" panose="02020603050405020304" pitchFamily="18" charset="0"/>
              <a:cs typeface="Times New Roman" panose="02020603050405020304" pitchFamily="18" charset="0"/>
            </a:endParaRPr>
          </a:p>
          <a:p>
            <a:pPr marL="0" lvl="0" indent="0">
              <a:lnSpc>
                <a:spcPct val="100000"/>
              </a:lnSpc>
              <a:spcBef>
                <a:spcPts val="0"/>
              </a:spcBef>
              <a:buNone/>
              <a:defRPr/>
            </a:pPr>
            <a:endParaRPr lang="en-US" sz="1200">
              <a:solidFill>
                <a:prstClr val="black"/>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B20A8AF-269F-CEF6-7643-D57BC41C65DF}"/>
              </a:ext>
            </a:extLst>
          </p:cNvPr>
          <p:cNvSpPr txBox="1"/>
          <p:nvPr/>
        </p:nvSpPr>
        <p:spPr>
          <a:xfrm>
            <a:off x="440894" y="5714089"/>
            <a:ext cx="9985806" cy="830997"/>
          </a:xfrm>
          <a:prstGeom prst="rect">
            <a:avLst/>
          </a:prstGeom>
          <a:noFill/>
        </p:spPr>
        <p:txBody>
          <a:bodyPr wrap="square" rtlCol="0">
            <a:spAutoFit/>
          </a:bodyPr>
          <a:lstStyle/>
          <a:p>
            <a:r>
              <a:rPr lang="en-US" sz="1200">
                <a:solidFill>
                  <a:srgbClr val="FF0000"/>
                </a:solidFill>
                <a:latin typeface="Times New Roman" panose="02020603050405020304" pitchFamily="18" charset="0"/>
                <a:cs typeface="Times New Roman" panose="02020603050405020304" pitchFamily="18" charset="0"/>
              </a:rPr>
              <a:t>Presenter should not exceed 10 slides (including the Quad Chart slide) and must present within the allotted 12 minutes. Presenter should cover details in this template and may also choose to use their company background. Presenter should state if the information contained is proprietary and what dissemination limitations they want.  Each page that contains proprietary information should be marked as such. Presenter may include other graphics (</a:t>
            </a:r>
            <a:r>
              <a:rPr lang="en-US" sz="1200" err="1">
                <a:solidFill>
                  <a:srgbClr val="FF0000"/>
                </a:solidFill>
                <a:latin typeface="Times New Roman" panose="02020603050405020304" pitchFamily="18" charset="0"/>
                <a:cs typeface="Times New Roman" panose="02020603050405020304" pitchFamily="18" charset="0"/>
              </a:rPr>
              <a:t>e.g</a:t>
            </a:r>
            <a:r>
              <a:rPr lang="en-US" sz="1200">
                <a:solidFill>
                  <a:srgbClr val="FF0000"/>
                </a:solidFill>
                <a:latin typeface="Times New Roman" panose="02020603050405020304" pitchFamily="18" charset="0"/>
                <a:cs typeface="Times New Roman" panose="02020603050405020304" pitchFamily="18" charset="0"/>
              </a:rPr>
              <a:t> videos, photos, models, etc.) to cover requested details.</a:t>
            </a:r>
          </a:p>
        </p:txBody>
      </p:sp>
    </p:spTree>
    <p:extLst>
      <p:ext uri="{BB962C8B-B14F-4D97-AF65-F5344CB8AC3E}">
        <p14:creationId xmlns:p14="http://schemas.microsoft.com/office/powerpoint/2010/main" val="915859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5CE5-581A-716E-14E2-2FB463139B09}"/>
              </a:ext>
            </a:extLst>
          </p:cNvPr>
          <p:cNvSpPr>
            <a:spLocks noGrp="1"/>
          </p:cNvSpPr>
          <p:nvPr>
            <p:ph type="title"/>
          </p:nvPr>
        </p:nvSpPr>
        <p:spPr>
          <a:noFill/>
          <a:ln>
            <a:noFill/>
          </a:ln>
        </p:spPr>
        <p:txBody>
          <a:bodyPr/>
          <a:lstStyle/>
          <a:p>
            <a:r>
              <a:rPr lang="en-US" b="1">
                <a:solidFill>
                  <a:schemeClr val="tx1"/>
                </a:solidFill>
                <a:latin typeface="Times New Roman" panose="02020603050405020304" pitchFamily="18" charset="0"/>
                <a:ea typeface="Open Sans ExtraBold" pitchFamily="2" charset="0"/>
                <a:cs typeface="Times New Roman" panose="02020603050405020304" pitchFamily="18" charset="0"/>
              </a:rPr>
              <a:t>Project Summary</a:t>
            </a:r>
          </a:p>
        </p:txBody>
      </p:sp>
      <p:sp>
        <p:nvSpPr>
          <p:cNvPr id="3" name="Content Placeholder 2">
            <a:extLst>
              <a:ext uri="{FF2B5EF4-FFF2-40B4-BE49-F238E27FC236}">
                <a16:creationId xmlns:a16="http://schemas.microsoft.com/office/drawing/2014/main" id="{3E609490-6224-AF0A-9763-6995D18191F7}"/>
              </a:ext>
            </a:extLst>
          </p:cNvPr>
          <p:cNvSpPr>
            <a:spLocks noGrp="1"/>
          </p:cNvSpPr>
          <p:nvPr>
            <p:ph idx="1"/>
          </p:nvPr>
        </p:nvSpPr>
        <p:spPr>
          <a:xfrm>
            <a:off x="838199" y="1690688"/>
            <a:ext cx="10515600" cy="4478274"/>
          </a:xfrm>
        </p:spPr>
        <p:txBody>
          <a:bodyPr>
            <a:normAutofit/>
          </a:bodyPr>
          <a:lstStyle/>
          <a:p>
            <a:pPr marL="0" indent="0">
              <a:spcBef>
                <a:spcPts val="0"/>
              </a:spcBef>
              <a:buNone/>
            </a:pPr>
            <a:r>
              <a:rPr lang="en-US" sz="1400">
                <a:solidFill>
                  <a:schemeClr val="tx1"/>
                </a:solidFill>
                <a:latin typeface="Times New Roman" panose="02020603050405020304" pitchFamily="18" charset="0"/>
                <a:ea typeface="Open Sans Light" pitchFamily="2" charset="0"/>
                <a:cs typeface="Times New Roman" panose="02020603050405020304" pitchFamily="18" charset="0"/>
              </a:rPr>
              <a:t>Expand on the Technology Description section of the Quad Chart</a:t>
            </a:r>
          </a:p>
          <a:p>
            <a:pPr>
              <a:spcBef>
                <a:spcPts val="0"/>
              </a:spcBef>
            </a:pPr>
            <a:r>
              <a:rPr lang="en-US" sz="1400">
                <a:solidFill>
                  <a:schemeClr val="tx1"/>
                </a:solidFill>
                <a:latin typeface="Times New Roman" panose="02020603050405020304" pitchFamily="18" charset="0"/>
                <a:ea typeface="Open Sans Light" pitchFamily="2" charset="0"/>
                <a:cs typeface="Times New Roman" panose="02020603050405020304" pitchFamily="18" charset="0"/>
              </a:rPr>
              <a:t>Describe the technology / capability</a:t>
            </a:r>
          </a:p>
          <a:p>
            <a:pPr>
              <a:spcBef>
                <a:spcPts val="0"/>
              </a:spcBef>
            </a:pPr>
            <a:r>
              <a:rPr lang="en-US" sz="1400">
                <a:solidFill>
                  <a:schemeClr val="tx1"/>
                </a:solidFill>
                <a:latin typeface="Times New Roman" panose="02020603050405020304" pitchFamily="18" charset="0"/>
                <a:ea typeface="Open Sans Light" pitchFamily="2" charset="0"/>
                <a:cs typeface="Times New Roman" panose="02020603050405020304" pitchFamily="18" charset="0"/>
              </a:rPr>
              <a:t>Speak to how your capabilities are innovative/novel</a:t>
            </a:r>
          </a:p>
          <a:p>
            <a:pPr>
              <a:spcBef>
                <a:spcPts val="0"/>
              </a:spcBef>
            </a:pPr>
            <a:r>
              <a:rPr lang="en-US" sz="1400">
                <a:solidFill>
                  <a:schemeClr val="tx1"/>
                </a:solidFill>
                <a:latin typeface="Times New Roman" panose="02020603050405020304" pitchFamily="18" charset="0"/>
                <a:ea typeface="Open Sans Light" pitchFamily="2" charset="0"/>
                <a:cs typeface="Times New Roman" panose="02020603050405020304" pitchFamily="18" charset="0"/>
              </a:rPr>
              <a:t>Explain how your technology meets </a:t>
            </a:r>
            <a:r>
              <a:rPr lang="en-US" sz="1400">
                <a:latin typeface="Times New Roman" panose="02020603050405020304" pitchFamily="18" charset="0"/>
                <a:ea typeface="Open Sans Light" pitchFamily="2" charset="0"/>
                <a:cs typeface="Times New Roman" panose="02020603050405020304" pitchFamily="18" charset="0"/>
              </a:rPr>
              <a:t>your assigned TRL</a:t>
            </a:r>
          </a:p>
        </p:txBody>
      </p:sp>
      <p:sp>
        <p:nvSpPr>
          <p:cNvPr id="4" name="TextBox 3">
            <a:extLst>
              <a:ext uri="{FF2B5EF4-FFF2-40B4-BE49-F238E27FC236}">
                <a16:creationId xmlns:a16="http://schemas.microsoft.com/office/drawing/2014/main" id="{1C48A5B1-AD20-4534-2EFE-6FE1AECF12DD}"/>
              </a:ext>
            </a:extLst>
          </p:cNvPr>
          <p:cNvSpPr txBox="1"/>
          <p:nvPr/>
        </p:nvSpPr>
        <p:spPr>
          <a:xfrm>
            <a:off x="440894" y="5714089"/>
            <a:ext cx="9985806" cy="830997"/>
          </a:xfrm>
          <a:prstGeom prst="rect">
            <a:avLst/>
          </a:prstGeom>
          <a:noFill/>
        </p:spPr>
        <p:txBody>
          <a:bodyPr wrap="square" rtlCol="0">
            <a:spAutoFit/>
          </a:bodyPr>
          <a:lstStyle/>
          <a:p>
            <a:r>
              <a:rPr lang="en-US" sz="1200">
                <a:solidFill>
                  <a:srgbClr val="FF0000"/>
                </a:solidFill>
                <a:latin typeface="Times New Roman" panose="02020603050405020304" pitchFamily="18" charset="0"/>
                <a:cs typeface="Times New Roman" panose="02020603050405020304" pitchFamily="18" charset="0"/>
              </a:rPr>
              <a:t>Presenter should not exceed 10 slides (including the Quad Chart slide) and must present within the allotted 12 minutes. Presenter should cover details in this template and may also choose to use their company background. Presenter should state if the information contained is proprietary and what dissemination limitations they want.  Each page that contains proprietary information should be marked as such. Presenter may include other graphics (</a:t>
            </a:r>
            <a:r>
              <a:rPr lang="en-US" sz="1200" err="1">
                <a:solidFill>
                  <a:srgbClr val="FF0000"/>
                </a:solidFill>
                <a:latin typeface="Times New Roman" panose="02020603050405020304" pitchFamily="18" charset="0"/>
                <a:cs typeface="Times New Roman" panose="02020603050405020304" pitchFamily="18" charset="0"/>
              </a:rPr>
              <a:t>e.g</a:t>
            </a:r>
            <a:r>
              <a:rPr lang="en-US" sz="1200">
                <a:solidFill>
                  <a:srgbClr val="FF0000"/>
                </a:solidFill>
                <a:latin typeface="Times New Roman" panose="02020603050405020304" pitchFamily="18" charset="0"/>
                <a:cs typeface="Times New Roman" panose="02020603050405020304" pitchFamily="18" charset="0"/>
              </a:rPr>
              <a:t> videos, photos, models, etc.) to cover requested details.</a:t>
            </a:r>
          </a:p>
        </p:txBody>
      </p:sp>
    </p:spTree>
    <p:extLst>
      <p:ext uri="{BB962C8B-B14F-4D97-AF65-F5344CB8AC3E}">
        <p14:creationId xmlns:p14="http://schemas.microsoft.com/office/powerpoint/2010/main" val="145716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FAC5C-8F19-A66C-0A45-A36C7589A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84885-9410-DDA0-E64B-43C4D02F9C59}"/>
              </a:ext>
            </a:extLst>
          </p:cNvPr>
          <p:cNvSpPr>
            <a:spLocks noGrp="1"/>
          </p:cNvSpPr>
          <p:nvPr>
            <p:ph type="title"/>
          </p:nvPr>
        </p:nvSpPr>
        <p:spPr>
          <a:noFill/>
          <a:ln>
            <a:noFill/>
          </a:ln>
        </p:spPr>
        <p:txBody>
          <a:bodyPr/>
          <a:lstStyle/>
          <a:p>
            <a:r>
              <a:rPr lang="en-US">
                <a:latin typeface="Times New Roman" panose="02020603050405020304" pitchFamily="18" charset="0"/>
                <a:ea typeface="Open Sans ExtraBold" pitchFamily="2" charset="0"/>
                <a:cs typeface="Times New Roman" panose="02020603050405020304" pitchFamily="18" charset="0"/>
              </a:rPr>
              <a:t>System Architecture &amp; Integration</a:t>
            </a:r>
            <a:endParaRPr lang="en-US" b="1">
              <a:solidFill>
                <a:schemeClr val="tx1"/>
              </a:solidFill>
              <a:latin typeface="Times New Roman" panose="02020603050405020304" pitchFamily="18" charset="0"/>
              <a:ea typeface="Open Sans ExtraBold" pitchFamily="2"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3B2EA32-04E7-9910-98D6-2D966C731EBC}"/>
              </a:ext>
            </a:extLst>
          </p:cNvPr>
          <p:cNvSpPr>
            <a:spLocks noGrp="1"/>
          </p:cNvSpPr>
          <p:nvPr>
            <p:ph idx="1"/>
          </p:nvPr>
        </p:nvSpPr>
        <p:spPr>
          <a:xfrm>
            <a:off x="838199" y="1690688"/>
            <a:ext cx="10515600" cy="4478274"/>
          </a:xfrm>
        </p:spPr>
        <p:txBody>
          <a:bodyPr>
            <a:normAutofit/>
          </a:bodyPr>
          <a:lstStyle/>
          <a:p>
            <a:pPr marL="0" indent="0">
              <a:spcBef>
                <a:spcPts val="0"/>
              </a:spcBef>
              <a:buNone/>
            </a:pPr>
            <a:r>
              <a:rPr lang="en-US" sz="1400">
                <a:latin typeface="Times New Roman" panose="02020603050405020304" pitchFamily="18" charset="0"/>
                <a:cs typeface="Times New Roman" panose="02020603050405020304" pitchFamily="18" charset="0"/>
              </a:rPr>
              <a:t>Use 1-2 slides and expand upon the Operational Details</a:t>
            </a:r>
            <a:r>
              <a:rPr lang="en-US" sz="1400">
                <a:latin typeface="Times New Roman" panose="02020603050405020304" pitchFamily="18" charset="0"/>
                <a:ea typeface="Open Sans Light" pitchFamily="2" charset="0"/>
                <a:cs typeface="Times New Roman" panose="02020603050405020304" pitchFamily="18" charset="0"/>
              </a:rPr>
              <a:t> section of the Quad Chart</a:t>
            </a:r>
            <a:endParaRPr lang="en-US" sz="1400">
              <a:latin typeface="Times New Roman" panose="02020603050405020304" pitchFamily="18" charset="0"/>
              <a:cs typeface="Times New Roman" panose="02020603050405020304" pitchFamily="18" charset="0"/>
            </a:endParaRPr>
          </a:p>
          <a:p>
            <a:pPr>
              <a:spcBef>
                <a:spcPts val="0"/>
              </a:spcBef>
            </a:pPr>
            <a:r>
              <a:rPr lang="en-US" sz="1400">
                <a:latin typeface="Times New Roman" panose="02020603050405020304" pitchFamily="18" charset="0"/>
                <a:cs typeface="Times New Roman" panose="02020603050405020304" pitchFamily="18" charset="0"/>
              </a:rPr>
              <a:t>Discuss high-level abstraction regarding the system’s architecture and technical framework. If applicable, identify any existing Systems Modeling Language (</a:t>
            </a:r>
            <a:r>
              <a:rPr lang="en-US" sz="1400" err="1">
                <a:latin typeface="Times New Roman" panose="02020603050405020304" pitchFamily="18" charset="0"/>
                <a:cs typeface="Times New Roman" panose="02020603050405020304" pitchFamily="18" charset="0"/>
              </a:rPr>
              <a:t>SysML</a:t>
            </a:r>
            <a:r>
              <a:rPr lang="en-US" sz="1400">
                <a:latin typeface="Times New Roman" panose="02020603050405020304" pitchFamily="18" charset="0"/>
                <a:cs typeface="Times New Roman" panose="02020603050405020304" pitchFamily="18" charset="0"/>
              </a:rPr>
              <a:t>) models detailing system architecture, interfaces, and/or behaviors</a:t>
            </a:r>
          </a:p>
          <a:p>
            <a:pPr marL="0" indent="0">
              <a:spcBef>
                <a:spcPts val="0"/>
              </a:spcBef>
              <a:buNone/>
            </a:pPr>
            <a:endParaRPr lang="en-US" sz="1400">
              <a:latin typeface="Times New Roman" panose="02020603050405020304" pitchFamily="18" charset="0"/>
              <a:cs typeface="Times New Roman" panose="02020603050405020304" pitchFamily="18" charset="0"/>
            </a:endParaRPr>
          </a:p>
          <a:p>
            <a:pPr>
              <a:spcBef>
                <a:spcPts val="0"/>
              </a:spcBef>
            </a:pPr>
            <a:r>
              <a:rPr lang="en-US" sz="1400">
                <a:latin typeface="Times New Roman" panose="02020603050405020304" pitchFamily="18" charset="0"/>
                <a:cs typeface="Times New Roman" panose="02020603050405020304" pitchFamily="18" charset="0"/>
              </a:rPr>
              <a:t>If applicable:</a:t>
            </a:r>
          </a:p>
          <a:p>
            <a:pPr lvl="1">
              <a:spcBef>
                <a:spcPts val="0"/>
              </a:spcBef>
              <a:buFont typeface="Wingdings" panose="05000000000000000000" pitchFamily="2" charset="2"/>
              <a:buChar char="§"/>
            </a:pPr>
            <a:r>
              <a:rPr lang="en-US" sz="1400">
                <a:latin typeface="Times New Roman" panose="02020603050405020304" pitchFamily="18" charset="0"/>
                <a:cs typeface="Times New Roman" panose="02020603050405020304" pitchFamily="18" charset="0"/>
              </a:rPr>
              <a:t>Detail how the hardware/software architecture conforms to Modular Open Systems Approach (MOSA), Weapon Open Systems Approach (WOSA), Sensor Open Systems Approach (SOSA) interface standards. </a:t>
            </a:r>
          </a:p>
          <a:p>
            <a:pPr marL="457200" lvl="1" indent="0">
              <a:spcBef>
                <a:spcPts val="0"/>
              </a:spcBef>
              <a:buNone/>
            </a:pPr>
            <a:endParaRPr lang="en-US" sz="1400">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
            </a:pPr>
            <a:r>
              <a:rPr lang="en-US" sz="1400">
                <a:latin typeface="Times New Roman" panose="02020603050405020304" pitchFamily="18" charset="0"/>
                <a:cs typeface="Times New Roman" panose="02020603050405020304" pitchFamily="18" charset="0"/>
              </a:rPr>
              <a:t>Specify if the system or software maintains system control over physical (wired) and/or radio-frequency (wireless) data links.</a:t>
            </a:r>
          </a:p>
          <a:p>
            <a:pPr lvl="2">
              <a:spcBef>
                <a:spcPts val="0"/>
              </a:spcBef>
              <a:buFont typeface="Wingdings" panose="05000000000000000000" pitchFamily="2" charset="2"/>
              <a:buChar char="§"/>
            </a:pPr>
            <a:endParaRPr lang="en-US" sz="1400">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
            </a:pPr>
            <a:r>
              <a:rPr lang="en-US" sz="1400">
                <a:latin typeface="Times New Roman" panose="02020603050405020304" pitchFamily="18" charset="0"/>
                <a:cs typeface="Times New Roman" panose="02020603050405020304" pitchFamily="18" charset="0"/>
              </a:rPr>
              <a:t>Describe the sensor suite needed (e.g. EO/IR, radar, LIDAR, acoustic, etc.) for any of the autonomous package solutions (e.g. BDA, ATD, ATR, AFC, TEP) and/or C2 architecture data fusion.</a:t>
            </a:r>
          </a:p>
          <a:p>
            <a:pPr marL="457200" lvl="1" indent="0">
              <a:spcBef>
                <a:spcPts val="0"/>
              </a:spcBef>
              <a:buNone/>
            </a:pPr>
            <a:endParaRPr lang="en-US" sz="1400">
              <a:latin typeface="Times New Roman" panose="02020603050405020304" pitchFamily="18" charset="0"/>
              <a:cs typeface="Times New Roman" panose="02020603050405020304" pitchFamily="18" charset="0"/>
            </a:endParaRPr>
          </a:p>
          <a:p>
            <a:pPr>
              <a:spcBef>
                <a:spcPts val="0"/>
              </a:spcBef>
            </a:pPr>
            <a:r>
              <a:rPr lang="en-US" sz="1400">
                <a:latin typeface="Times New Roman" panose="02020603050405020304" pitchFamily="18" charset="0"/>
                <a:cs typeface="Times New Roman" panose="02020603050405020304" pitchFamily="18" charset="0"/>
              </a:rPr>
              <a:t>Detail the specific host platforms and the testing scenarios for which the technology has been designed, modeled or integrated with (e.g. rotary aircraft, USV, ground vehicle, etc.). Specify if the technology is platform-agnostic.</a:t>
            </a:r>
            <a:endParaRPr lang="en-US"/>
          </a:p>
        </p:txBody>
      </p:sp>
      <p:sp>
        <p:nvSpPr>
          <p:cNvPr id="4" name="TextBox 3">
            <a:extLst>
              <a:ext uri="{FF2B5EF4-FFF2-40B4-BE49-F238E27FC236}">
                <a16:creationId xmlns:a16="http://schemas.microsoft.com/office/drawing/2014/main" id="{9F5F5184-6A56-77C8-3DF7-AEB0F8893F85}"/>
              </a:ext>
            </a:extLst>
          </p:cNvPr>
          <p:cNvSpPr txBox="1"/>
          <p:nvPr/>
        </p:nvSpPr>
        <p:spPr>
          <a:xfrm>
            <a:off x="440894" y="5714089"/>
            <a:ext cx="9985806" cy="830997"/>
          </a:xfrm>
          <a:prstGeom prst="rect">
            <a:avLst/>
          </a:prstGeom>
          <a:noFill/>
        </p:spPr>
        <p:txBody>
          <a:bodyPr wrap="square" rtlCol="0">
            <a:spAutoFit/>
          </a:bodyPr>
          <a:lstStyle/>
          <a:p>
            <a:r>
              <a:rPr lang="en-US" sz="1200">
                <a:solidFill>
                  <a:srgbClr val="FF0000"/>
                </a:solidFill>
                <a:latin typeface="Times New Roman" panose="02020603050405020304" pitchFamily="18" charset="0"/>
                <a:cs typeface="Times New Roman" panose="02020603050405020304" pitchFamily="18" charset="0"/>
              </a:rPr>
              <a:t>Presenter should not exceed 10 slides (including the Quad Chart slide) and must present within the allotted 12 minutes. Presenter should cover details in this template and may also choose to use their company background. Presenter should state if the information contained is proprietary and what dissemination limitations they want.  Each page that contains proprietary information should be marked as such. Presenter may include other graphics (</a:t>
            </a:r>
            <a:r>
              <a:rPr lang="en-US" sz="1200" err="1">
                <a:solidFill>
                  <a:srgbClr val="FF0000"/>
                </a:solidFill>
                <a:latin typeface="Times New Roman" panose="02020603050405020304" pitchFamily="18" charset="0"/>
                <a:cs typeface="Times New Roman" panose="02020603050405020304" pitchFamily="18" charset="0"/>
              </a:rPr>
              <a:t>e.g</a:t>
            </a:r>
            <a:r>
              <a:rPr lang="en-US" sz="1200">
                <a:solidFill>
                  <a:srgbClr val="FF0000"/>
                </a:solidFill>
                <a:latin typeface="Times New Roman" panose="02020603050405020304" pitchFamily="18" charset="0"/>
                <a:cs typeface="Times New Roman" panose="02020603050405020304" pitchFamily="18" charset="0"/>
              </a:rPr>
              <a:t> videos, photos, models, etc.) to cover requested details.</a:t>
            </a:r>
          </a:p>
        </p:txBody>
      </p:sp>
    </p:spTree>
    <p:extLst>
      <p:ext uri="{BB962C8B-B14F-4D97-AF65-F5344CB8AC3E}">
        <p14:creationId xmlns:p14="http://schemas.microsoft.com/office/powerpoint/2010/main" val="3713109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A971E-C6D2-BF83-90EA-384ACED34F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9A586-B8B3-386E-FFE8-33ED6B060155}"/>
              </a:ext>
            </a:extLst>
          </p:cNvPr>
          <p:cNvSpPr>
            <a:spLocks noGrp="1"/>
          </p:cNvSpPr>
          <p:nvPr>
            <p:ph type="title"/>
          </p:nvPr>
        </p:nvSpPr>
        <p:spPr>
          <a:noFill/>
          <a:ln>
            <a:noFill/>
          </a:ln>
        </p:spPr>
        <p:txBody>
          <a:bodyPr/>
          <a:lstStyle/>
          <a:p>
            <a:r>
              <a:rPr lang="en-US">
                <a:latin typeface="Times New Roman" panose="02020603050405020304" pitchFamily="18" charset="0"/>
                <a:ea typeface="Open Sans ExtraBold" pitchFamily="2" charset="0"/>
                <a:cs typeface="Times New Roman" panose="02020603050405020304" pitchFamily="18" charset="0"/>
              </a:rPr>
              <a:t>Scenario Testing</a:t>
            </a:r>
            <a:endParaRPr lang="en-US" b="1">
              <a:solidFill>
                <a:schemeClr val="tx1"/>
              </a:solidFill>
              <a:latin typeface="Times New Roman" panose="02020603050405020304" pitchFamily="18" charset="0"/>
              <a:ea typeface="Open Sans ExtraBold" pitchFamily="2"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BCE7601-B14F-5D9C-8EFD-65BE6E3A8E98}"/>
              </a:ext>
            </a:extLst>
          </p:cNvPr>
          <p:cNvSpPr>
            <a:spLocks noGrp="1"/>
          </p:cNvSpPr>
          <p:nvPr>
            <p:ph idx="1"/>
          </p:nvPr>
        </p:nvSpPr>
        <p:spPr>
          <a:xfrm>
            <a:off x="838199" y="1690688"/>
            <a:ext cx="10515600" cy="4478274"/>
          </a:xfrm>
        </p:spPr>
        <p:txBody>
          <a:bodyPr>
            <a:normAutofit/>
          </a:bodyPr>
          <a:lstStyle/>
          <a:p>
            <a:pPr marL="0" indent="0">
              <a:spcBef>
                <a:spcPts val="0"/>
              </a:spcBef>
              <a:buNone/>
            </a:pPr>
            <a:r>
              <a:rPr lang="en-US" sz="1400">
                <a:latin typeface="Times New Roman" panose="02020603050405020304" pitchFamily="18" charset="0"/>
                <a:cs typeface="Times New Roman" panose="02020603050405020304" pitchFamily="18" charset="0"/>
              </a:rPr>
              <a:t>Use 1-2 slides to expand upon the Operational Details</a:t>
            </a:r>
            <a:r>
              <a:rPr lang="en-US" sz="1400">
                <a:latin typeface="Times New Roman" panose="02020603050405020304" pitchFamily="18" charset="0"/>
                <a:ea typeface="Open Sans Light" pitchFamily="2" charset="0"/>
                <a:cs typeface="Times New Roman" panose="02020603050405020304" pitchFamily="18" charset="0"/>
              </a:rPr>
              <a:t> section of the Quad Chart:</a:t>
            </a:r>
            <a:endParaRPr lang="en-US" sz="1400">
              <a:latin typeface="Times New Roman" panose="02020603050405020304" pitchFamily="18" charset="0"/>
              <a:cs typeface="Times New Roman" panose="02020603050405020304" pitchFamily="18" charset="0"/>
            </a:endParaRPr>
          </a:p>
          <a:p>
            <a:pPr>
              <a:spcBef>
                <a:spcPts val="0"/>
              </a:spcBef>
            </a:pPr>
            <a:r>
              <a:rPr lang="en-US" sz="1400">
                <a:latin typeface="Times New Roman" panose="02020603050405020304" pitchFamily="18" charset="0"/>
                <a:cs typeface="Times New Roman" panose="02020603050405020304" pitchFamily="18" charset="0"/>
              </a:rPr>
              <a:t>If applicable:</a:t>
            </a:r>
          </a:p>
          <a:p>
            <a:pPr lvl="1">
              <a:spcBef>
                <a:spcPts val="0"/>
              </a:spcBef>
            </a:pPr>
            <a:r>
              <a:rPr lang="en-US" sz="1400">
                <a:latin typeface="Times New Roman" panose="02020603050405020304" pitchFamily="18" charset="0"/>
                <a:cs typeface="Times New Roman" panose="02020603050405020304" pitchFamily="18" charset="0"/>
              </a:rPr>
              <a:t>Provide a summary of the specific host platforms and the testing scenarios for which the technology has been designed, modeled or integrated with (e.g. rotary aircraft, USV, ground vehicle, etc.). Specify if the technology is platform-agnostic.</a:t>
            </a:r>
          </a:p>
          <a:p>
            <a:pPr marL="457200" lvl="1" indent="0">
              <a:spcBef>
                <a:spcPts val="0"/>
              </a:spcBef>
              <a:buNone/>
            </a:pPr>
            <a:endParaRPr lang="en-US" sz="1400">
              <a:latin typeface="Times New Roman" panose="02020603050405020304" pitchFamily="18" charset="0"/>
              <a:cs typeface="Times New Roman" panose="02020603050405020304" pitchFamily="18" charset="0"/>
            </a:endParaRPr>
          </a:p>
          <a:p>
            <a:pPr lvl="1">
              <a:spcBef>
                <a:spcPts val="0"/>
              </a:spcBef>
            </a:pPr>
            <a:r>
              <a:rPr lang="en-US" sz="1400">
                <a:latin typeface="Times New Roman" panose="02020603050405020304" pitchFamily="18" charset="0"/>
                <a:cs typeface="Times New Roman" panose="02020603050405020304" pitchFamily="18" charset="0"/>
              </a:rPr>
              <a:t>Provide an overview of testing conducted against relevant counter-</a:t>
            </a:r>
            <a:r>
              <a:rPr lang="en-US" sz="1400" err="1">
                <a:latin typeface="Times New Roman" panose="02020603050405020304" pitchFamily="18" charset="0"/>
                <a:cs typeface="Times New Roman" panose="02020603050405020304" pitchFamily="18" charset="0"/>
              </a:rPr>
              <a:t>UxS</a:t>
            </a:r>
            <a:r>
              <a:rPr lang="en-US" sz="1400">
                <a:latin typeface="Times New Roman" panose="02020603050405020304" pitchFamily="18" charset="0"/>
                <a:cs typeface="Times New Roman" panose="02020603050405020304" pitchFamily="18" charset="0"/>
              </a:rPr>
              <a:t> threat profiles, explicitly noting the operational environments utilized for each test (e.g., live-fire ranges, modeling and simulation [M&amp;S], low-light, fog, and adverse maritime weather).</a:t>
            </a:r>
            <a:endParaRPr lang="en-US" sz="1000">
              <a:latin typeface="Times New Roman" panose="02020603050405020304" pitchFamily="18" charset="0"/>
              <a:cs typeface="Times New Roman" panose="02020603050405020304" pitchFamily="18" charset="0"/>
            </a:endParaRPr>
          </a:p>
          <a:p>
            <a:pPr marL="0" indent="0">
              <a:spcBef>
                <a:spcPts val="0"/>
              </a:spcBef>
              <a:buNone/>
            </a:pPr>
            <a:endParaRPr lang="en-US" sz="1400">
              <a:latin typeface="Times New Roman" panose="02020603050405020304" pitchFamily="18" charset="0"/>
              <a:cs typeface="Times New Roman" panose="02020603050405020304" pitchFamily="18" charset="0"/>
            </a:endParaRPr>
          </a:p>
          <a:p>
            <a:pPr>
              <a:spcBef>
                <a:spcPts val="0"/>
              </a:spcBef>
            </a:pPr>
            <a:r>
              <a:rPr lang="en-US" sz="1400">
                <a:latin typeface="Times New Roman" panose="02020603050405020304" pitchFamily="18" charset="0"/>
                <a:cs typeface="Times New Roman" panose="02020603050405020304" pitchFamily="18" charset="0"/>
              </a:rPr>
              <a:t>If not applicable, describe other testing scenarios performed on the technology. </a:t>
            </a:r>
          </a:p>
          <a:p>
            <a:pPr marL="0" indent="0">
              <a:spcBef>
                <a:spcPts val="0"/>
              </a:spcBef>
              <a:buNone/>
            </a:pPr>
            <a:endParaRPr lang="en-US" sz="1400">
              <a:latin typeface="Times New Roman" panose="02020603050405020304" pitchFamily="18" charset="0"/>
              <a:cs typeface="Times New Roman" panose="02020603050405020304" pitchFamily="18" charset="0"/>
            </a:endParaRPr>
          </a:p>
          <a:p>
            <a:pPr marL="0" indent="0">
              <a:spcBef>
                <a:spcPts val="0"/>
              </a:spcBef>
              <a:buNone/>
            </a:pPr>
            <a:endParaRPr lang="en-US" sz="140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AFF23AF-B19A-C7CC-D2FF-81EE47E630BC}"/>
              </a:ext>
            </a:extLst>
          </p:cNvPr>
          <p:cNvSpPr txBox="1"/>
          <p:nvPr/>
        </p:nvSpPr>
        <p:spPr>
          <a:xfrm>
            <a:off x="440894" y="5714089"/>
            <a:ext cx="9985806" cy="830997"/>
          </a:xfrm>
          <a:prstGeom prst="rect">
            <a:avLst/>
          </a:prstGeom>
          <a:noFill/>
        </p:spPr>
        <p:txBody>
          <a:bodyPr wrap="square" rtlCol="0">
            <a:spAutoFit/>
          </a:bodyPr>
          <a:lstStyle/>
          <a:p>
            <a:r>
              <a:rPr lang="en-US" sz="1200">
                <a:solidFill>
                  <a:srgbClr val="FF0000"/>
                </a:solidFill>
                <a:latin typeface="Times New Roman" panose="02020603050405020304" pitchFamily="18" charset="0"/>
                <a:cs typeface="Times New Roman" panose="02020603050405020304" pitchFamily="18" charset="0"/>
              </a:rPr>
              <a:t>Presenter should not exceed 10 slides (including the Quad Chart slide) and must present within the allotted 12 minutes. Presenter should cover details in this template and may also choose to use their company background. Presenter should state if the information contained is proprietary and what dissemination limitations they want.  Each page that contains proprietary information should be marked as such. Presenter may include other graphics (</a:t>
            </a:r>
            <a:r>
              <a:rPr lang="en-US" sz="1200" err="1">
                <a:solidFill>
                  <a:srgbClr val="FF0000"/>
                </a:solidFill>
                <a:latin typeface="Times New Roman" panose="02020603050405020304" pitchFamily="18" charset="0"/>
                <a:cs typeface="Times New Roman" panose="02020603050405020304" pitchFamily="18" charset="0"/>
              </a:rPr>
              <a:t>e.g</a:t>
            </a:r>
            <a:r>
              <a:rPr lang="en-US" sz="1200">
                <a:solidFill>
                  <a:srgbClr val="FF0000"/>
                </a:solidFill>
                <a:latin typeface="Times New Roman" panose="02020603050405020304" pitchFamily="18" charset="0"/>
                <a:cs typeface="Times New Roman" panose="02020603050405020304" pitchFamily="18" charset="0"/>
              </a:rPr>
              <a:t> videos, photos, models, etc.) to cover requested details.</a:t>
            </a:r>
          </a:p>
        </p:txBody>
      </p:sp>
    </p:spTree>
    <p:extLst>
      <p:ext uri="{BB962C8B-B14F-4D97-AF65-F5344CB8AC3E}">
        <p14:creationId xmlns:p14="http://schemas.microsoft.com/office/powerpoint/2010/main" val="1537559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75EEA-00B4-2680-FA05-FC61EFA28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73F5A8-6AE0-1FDB-94CD-4615F9A9360B}"/>
              </a:ext>
            </a:extLst>
          </p:cNvPr>
          <p:cNvSpPr>
            <a:spLocks noGrp="1"/>
          </p:cNvSpPr>
          <p:nvPr>
            <p:ph type="title"/>
          </p:nvPr>
        </p:nvSpPr>
        <p:spPr>
          <a:noFill/>
          <a:ln>
            <a:noFill/>
          </a:ln>
        </p:spPr>
        <p:txBody>
          <a:bodyPr/>
          <a:lstStyle/>
          <a:p>
            <a:r>
              <a:rPr lang="en-US">
                <a:latin typeface="Times New Roman" panose="02020603050405020304" pitchFamily="18" charset="0"/>
                <a:ea typeface="Open Sans ExtraBold" pitchFamily="2" charset="0"/>
                <a:cs typeface="Times New Roman" panose="02020603050405020304" pitchFamily="18" charset="0"/>
              </a:rPr>
              <a:t>Key Performance Metrics</a:t>
            </a:r>
            <a:endParaRPr lang="en-US" b="1">
              <a:solidFill>
                <a:schemeClr val="tx1"/>
              </a:solidFill>
              <a:latin typeface="Times New Roman" panose="02020603050405020304" pitchFamily="18" charset="0"/>
              <a:ea typeface="Open Sans ExtraBold" pitchFamily="2"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7FE0BB8-0A16-F51D-5F22-5758A496EA7A}"/>
                  </a:ext>
                </a:extLst>
              </p:cNvPr>
              <p:cNvSpPr>
                <a:spLocks noGrp="1"/>
              </p:cNvSpPr>
              <p:nvPr>
                <p:ph idx="1"/>
              </p:nvPr>
            </p:nvSpPr>
            <p:spPr>
              <a:xfrm>
                <a:off x="838199" y="1690688"/>
                <a:ext cx="10515600" cy="4478274"/>
              </a:xfrm>
            </p:spPr>
            <p:txBody>
              <a:bodyPr>
                <a:normAutofit/>
              </a:bodyPr>
              <a:lstStyle/>
              <a:p>
                <a:pPr marL="0" indent="0">
                  <a:buNone/>
                </a:pPr>
                <a:r>
                  <a:rPr lang="en-US" sz="1400">
                    <a:latin typeface="Times New Roman" panose="02020603050405020304" pitchFamily="18" charset="0"/>
                    <a:cs typeface="Times New Roman" panose="02020603050405020304" pitchFamily="18" charset="0"/>
                  </a:rPr>
                  <a:t>Use 1-2 slides to the most critical performance metrics for your specific prototype category (e.g., for an RWS: Slew Rate, Stabilization Accuracy; for Software: Track Capacity, Latency). </a:t>
                </a:r>
              </a:p>
              <a:p>
                <a:pPr marL="0" indent="0">
                  <a:buNone/>
                </a:pPr>
                <a:r>
                  <a:rPr lang="en-US" sz="1400">
                    <a:latin typeface="Times New Roman" panose="02020603050405020304" pitchFamily="18" charset="0"/>
                    <a:cs typeface="Times New Roman" panose="02020603050405020304" pitchFamily="18" charset="0"/>
                  </a:rPr>
                  <a:t>If applicable, key performance metrics desired in these slides are:</a:t>
                </a:r>
              </a:p>
              <a:p>
                <a:pPr lvl="1"/>
                <a:r>
                  <a:rPr lang="en-US" sz="1400">
                    <a:latin typeface="Times New Roman" panose="02020603050405020304" pitchFamily="18" charset="0"/>
                    <a:cs typeface="Times New Roman" panose="02020603050405020304" pitchFamily="18" charset="0"/>
                  </a:rPr>
                  <a:t>Dispersion data at fixed distances with static targets</a:t>
                </a:r>
              </a:p>
              <a:p>
                <a:pPr lvl="1"/>
                <a:r>
                  <a:rPr lang="en-US" sz="1400">
                    <a:latin typeface="Times New Roman" panose="02020603050405020304" pitchFamily="18" charset="0"/>
                    <a:cs typeface="Times New Roman" panose="02020603050405020304" pitchFamily="18" charset="0"/>
                  </a:rPr>
                  <a:t>Probability of Kill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𝑃</m:t>
                        </m:r>
                      </m:e>
                      <m:sub>
                        <m:r>
                          <a:rPr lang="en-US" sz="1400" i="1">
                            <a:latin typeface="Cambria Math" panose="02040503050406030204" pitchFamily="18" charset="0"/>
                          </a:rPr>
                          <m:t>𝑘</m:t>
                        </m:r>
                      </m:sub>
                    </m:sSub>
                  </m:oMath>
                </a14:m>
                <a:r>
                  <a:rPr lang="en-US" sz="1400">
                    <a:latin typeface="Times New Roman" panose="02020603050405020304" pitchFamily="18" charset="0"/>
                    <a:cs typeface="Times New Roman" panose="02020603050405020304" pitchFamily="18" charset="0"/>
                  </a:rPr>
                  <a:t>) Value including the calculation model used</a:t>
                </a:r>
              </a:p>
              <a:p>
                <a:pPr lvl="1"/>
                <a:r>
                  <a:rPr lang="en-US" sz="1400">
                    <a:latin typeface="Times New Roman" panose="02020603050405020304" pitchFamily="18" charset="0"/>
                    <a:cs typeface="Times New Roman" panose="02020603050405020304" pitchFamily="18" charset="0"/>
                  </a:rPr>
                  <a:t>Size, Weight, and Power Specifications</a:t>
                </a:r>
              </a:p>
            </p:txBody>
          </p:sp>
        </mc:Choice>
        <mc:Fallback>
          <p:sp>
            <p:nvSpPr>
              <p:cNvPr id="3" name="Content Placeholder 2">
                <a:extLst>
                  <a:ext uri="{FF2B5EF4-FFF2-40B4-BE49-F238E27FC236}">
                    <a16:creationId xmlns:a16="http://schemas.microsoft.com/office/drawing/2014/main" id="{57FE0BB8-0A16-F51D-5F22-5758A496EA7A}"/>
                  </a:ext>
                </a:extLst>
              </p:cNvPr>
              <p:cNvSpPr>
                <a:spLocks noGrp="1" noRot="1" noChangeAspect="1" noMove="1" noResize="1" noEditPoints="1" noAdjustHandles="1" noChangeArrowheads="1" noChangeShapeType="1" noTextEdit="1"/>
              </p:cNvSpPr>
              <p:nvPr>
                <p:ph idx="1"/>
              </p:nvPr>
            </p:nvSpPr>
            <p:spPr>
              <a:xfrm>
                <a:off x="838199" y="1690688"/>
                <a:ext cx="10515600" cy="4478274"/>
              </a:xfrm>
              <a:blipFill>
                <a:blip r:embed="rId2"/>
                <a:stretch>
                  <a:fillRect l="-116" t="-544"/>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62039D7E-D141-428A-53B2-A3E4FBC0BC96}"/>
              </a:ext>
            </a:extLst>
          </p:cNvPr>
          <p:cNvSpPr txBox="1"/>
          <p:nvPr/>
        </p:nvSpPr>
        <p:spPr>
          <a:xfrm>
            <a:off x="440894" y="5714089"/>
            <a:ext cx="9985806" cy="830997"/>
          </a:xfrm>
          <a:prstGeom prst="rect">
            <a:avLst/>
          </a:prstGeom>
          <a:noFill/>
        </p:spPr>
        <p:txBody>
          <a:bodyPr wrap="square" rtlCol="0">
            <a:spAutoFit/>
          </a:bodyPr>
          <a:lstStyle/>
          <a:p>
            <a:r>
              <a:rPr lang="en-US" sz="1200">
                <a:solidFill>
                  <a:srgbClr val="FF0000"/>
                </a:solidFill>
                <a:latin typeface="Times New Roman" panose="02020603050405020304" pitchFamily="18" charset="0"/>
                <a:cs typeface="Times New Roman" panose="02020603050405020304" pitchFamily="18" charset="0"/>
              </a:rPr>
              <a:t>Presenter should not exceed 10 slides (including the Quad Chart slide) and must present within the allotted 12 minutes. Presenter should cover details in this template and may also choose to use their company background. Presenter should state if the information contained is proprietary and what dissemination limitations they want.  Each page that contains proprietary information should be marked as such. Presenter may include other graphics (</a:t>
            </a:r>
            <a:r>
              <a:rPr lang="en-US" sz="1200" err="1">
                <a:solidFill>
                  <a:srgbClr val="FF0000"/>
                </a:solidFill>
                <a:latin typeface="Times New Roman" panose="02020603050405020304" pitchFamily="18" charset="0"/>
                <a:cs typeface="Times New Roman" panose="02020603050405020304" pitchFamily="18" charset="0"/>
              </a:rPr>
              <a:t>e.g</a:t>
            </a:r>
            <a:r>
              <a:rPr lang="en-US" sz="1200">
                <a:solidFill>
                  <a:srgbClr val="FF0000"/>
                </a:solidFill>
                <a:latin typeface="Times New Roman" panose="02020603050405020304" pitchFamily="18" charset="0"/>
                <a:cs typeface="Times New Roman" panose="02020603050405020304" pitchFamily="18" charset="0"/>
              </a:rPr>
              <a:t> videos, photos, models, etc.) to cover requested details.</a:t>
            </a:r>
          </a:p>
        </p:txBody>
      </p:sp>
    </p:spTree>
    <p:extLst>
      <p:ext uri="{BB962C8B-B14F-4D97-AF65-F5344CB8AC3E}">
        <p14:creationId xmlns:p14="http://schemas.microsoft.com/office/powerpoint/2010/main" val="4010546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0713E-58FB-C2FC-8082-A78B2A781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73149-AC2F-9C53-440A-6B44E9B52074}"/>
              </a:ext>
            </a:extLst>
          </p:cNvPr>
          <p:cNvSpPr>
            <a:spLocks noGrp="1"/>
          </p:cNvSpPr>
          <p:nvPr>
            <p:ph type="title"/>
          </p:nvPr>
        </p:nvSpPr>
        <p:spPr>
          <a:noFill/>
          <a:ln>
            <a:noFill/>
          </a:ln>
        </p:spPr>
        <p:txBody>
          <a:bodyPr/>
          <a:lstStyle/>
          <a:p>
            <a:r>
              <a:rPr lang="en-US">
                <a:latin typeface="Times New Roman" panose="02020603050405020304" pitchFamily="18" charset="0"/>
                <a:ea typeface="Open Sans ExtraBold" pitchFamily="2" charset="0"/>
                <a:cs typeface="Times New Roman" panose="02020603050405020304" pitchFamily="18" charset="0"/>
              </a:rPr>
              <a:t>Certifications &amp; Standards</a:t>
            </a:r>
            <a:endParaRPr lang="en-US" b="1">
              <a:solidFill>
                <a:schemeClr val="tx1"/>
              </a:solidFill>
              <a:latin typeface="Times New Roman" panose="02020603050405020304" pitchFamily="18" charset="0"/>
              <a:ea typeface="Open Sans ExtraBold" pitchFamily="2"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A596994-5589-C588-C5C8-90CFC40EDCDE}"/>
              </a:ext>
            </a:extLst>
          </p:cNvPr>
          <p:cNvSpPr>
            <a:spLocks noGrp="1"/>
          </p:cNvSpPr>
          <p:nvPr>
            <p:ph idx="1"/>
          </p:nvPr>
        </p:nvSpPr>
        <p:spPr>
          <a:xfrm>
            <a:off x="838201" y="1690688"/>
            <a:ext cx="10515600" cy="4478274"/>
          </a:xfrm>
        </p:spPr>
        <p:txBody>
          <a:bodyPr>
            <a:normAutofit/>
          </a:bodyPr>
          <a:lstStyle/>
          <a:p>
            <a:pPr marL="0" indent="0">
              <a:spcBef>
                <a:spcPts val="0"/>
              </a:spcBef>
              <a:buNone/>
            </a:pPr>
            <a:r>
              <a:rPr lang="en-US" sz="1400">
                <a:latin typeface="Times New Roman" panose="02020603050405020304" pitchFamily="18" charset="0"/>
                <a:cs typeface="Times New Roman" panose="02020603050405020304" pitchFamily="18" charset="0"/>
              </a:rPr>
              <a:t>Discuss any certifications/standards your technology and company meet. Include if applicable:</a:t>
            </a:r>
          </a:p>
          <a:p>
            <a:pPr>
              <a:spcBef>
                <a:spcPts val="0"/>
              </a:spcBef>
            </a:pPr>
            <a:r>
              <a:rPr lang="en-US" sz="1400">
                <a:latin typeface="Times New Roman" panose="02020603050405020304" pitchFamily="18" charset="0"/>
                <a:cs typeface="Times New Roman" panose="02020603050405020304" pitchFamily="18" charset="0"/>
              </a:rPr>
              <a:t>A compliance list of key military standards (e.g., MIL-STD-810H for environment, MIL-STD-461H for EMI)</a:t>
            </a:r>
          </a:p>
          <a:p>
            <a:pPr>
              <a:spcBef>
                <a:spcPts val="0"/>
              </a:spcBef>
            </a:pPr>
            <a:r>
              <a:rPr lang="en-US" sz="1400">
                <a:latin typeface="Times New Roman" panose="02020603050405020304" pitchFamily="18" charset="0"/>
                <a:cs typeface="Times New Roman" panose="02020603050405020304" pitchFamily="18" charset="0"/>
              </a:rPr>
              <a:t>A list of cybersecurity certifications or hardening features</a:t>
            </a:r>
          </a:p>
          <a:p>
            <a:pPr>
              <a:spcBef>
                <a:spcPts val="0"/>
              </a:spcBef>
            </a:pPr>
            <a:endParaRPr lang="en-US" sz="1400">
              <a:latin typeface="Times New Roman" panose="02020603050405020304" pitchFamily="18" charset="0"/>
              <a:cs typeface="Times New Roman" panose="02020603050405020304" pitchFamily="18" charset="0"/>
            </a:endParaRPr>
          </a:p>
          <a:p>
            <a:pPr marL="0" indent="0">
              <a:spcBef>
                <a:spcPts val="0"/>
              </a:spcBef>
              <a:buNone/>
            </a:pPr>
            <a:endParaRPr lang="en-US" sz="1200">
              <a:solidFill>
                <a:schemeClr val="tx1"/>
              </a:solidFill>
              <a:latin typeface="Times New Roman" panose="02020603050405020304" pitchFamily="18" charset="0"/>
              <a:ea typeface="Open Sans Light" pitchFamily="2" charset="0"/>
              <a:cs typeface="Times New Roman" panose="02020603050405020304" pitchFamily="18" charset="0"/>
            </a:endParaRPr>
          </a:p>
        </p:txBody>
      </p:sp>
      <p:sp>
        <p:nvSpPr>
          <p:cNvPr id="4" name="TextBox 3">
            <a:extLst>
              <a:ext uri="{FF2B5EF4-FFF2-40B4-BE49-F238E27FC236}">
                <a16:creationId xmlns:a16="http://schemas.microsoft.com/office/drawing/2014/main" id="{8BFFC44E-9B9F-3AB9-47E7-F409469FEE40}"/>
              </a:ext>
            </a:extLst>
          </p:cNvPr>
          <p:cNvSpPr txBox="1"/>
          <p:nvPr/>
        </p:nvSpPr>
        <p:spPr>
          <a:xfrm>
            <a:off x="440894" y="5714089"/>
            <a:ext cx="9985806" cy="830997"/>
          </a:xfrm>
          <a:prstGeom prst="rect">
            <a:avLst/>
          </a:prstGeom>
          <a:noFill/>
        </p:spPr>
        <p:txBody>
          <a:bodyPr wrap="square" rtlCol="0">
            <a:spAutoFit/>
          </a:bodyPr>
          <a:lstStyle/>
          <a:p>
            <a:r>
              <a:rPr lang="en-US" sz="1200">
                <a:solidFill>
                  <a:srgbClr val="FF0000"/>
                </a:solidFill>
                <a:latin typeface="Times New Roman" panose="02020603050405020304" pitchFamily="18" charset="0"/>
                <a:cs typeface="Times New Roman" panose="02020603050405020304" pitchFamily="18" charset="0"/>
              </a:rPr>
              <a:t>Presenter should not exceed 10 slides (including the Quad Chart slide) and must present within the allotted 12 minutes. Presenter should cover details in this template and may also choose to use their company background. Presenter should state if the information contained is proprietary and what dissemination limitations they want.  Each page that contains proprietary information should be marked as such. Presenter may include other graphics (</a:t>
            </a:r>
            <a:r>
              <a:rPr lang="en-US" sz="1200" err="1">
                <a:solidFill>
                  <a:srgbClr val="FF0000"/>
                </a:solidFill>
                <a:latin typeface="Times New Roman" panose="02020603050405020304" pitchFamily="18" charset="0"/>
                <a:cs typeface="Times New Roman" panose="02020603050405020304" pitchFamily="18" charset="0"/>
              </a:rPr>
              <a:t>e.g</a:t>
            </a:r>
            <a:r>
              <a:rPr lang="en-US" sz="1200">
                <a:solidFill>
                  <a:srgbClr val="FF0000"/>
                </a:solidFill>
                <a:latin typeface="Times New Roman" panose="02020603050405020304" pitchFamily="18" charset="0"/>
                <a:cs typeface="Times New Roman" panose="02020603050405020304" pitchFamily="18" charset="0"/>
              </a:rPr>
              <a:t> videos, photos, models, etc.) to cover requested details.</a:t>
            </a:r>
          </a:p>
        </p:txBody>
      </p:sp>
    </p:spTree>
    <p:extLst>
      <p:ext uri="{BB962C8B-B14F-4D97-AF65-F5344CB8AC3E}">
        <p14:creationId xmlns:p14="http://schemas.microsoft.com/office/powerpoint/2010/main" val="1393587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C2941-D3D2-2B97-AB53-46DCA154F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4FFD1A-C522-D047-DE89-3BABD9E06E08}"/>
              </a:ext>
            </a:extLst>
          </p:cNvPr>
          <p:cNvSpPr>
            <a:spLocks noGrp="1"/>
          </p:cNvSpPr>
          <p:nvPr>
            <p:ph type="title"/>
          </p:nvPr>
        </p:nvSpPr>
        <p:spPr>
          <a:noFill/>
          <a:ln>
            <a:noFill/>
          </a:ln>
        </p:spPr>
        <p:txBody>
          <a:bodyPr/>
          <a:lstStyle/>
          <a:p>
            <a:r>
              <a:rPr lang="en-US">
                <a:latin typeface="Times New Roman" panose="02020603050405020304" pitchFamily="18" charset="0"/>
                <a:ea typeface="Open Sans ExtraBold" pitchFamily="2" charset="0"/>
                <a:cs typeface="Times New Roman" panose="02020603050405020304" pitchFamily="18" charset="0"/>
              </a:rPr>
              <a:t>Costs &amp; Deliverables Timeline</a:t>
            </a:r>
            <a:endParaRPr lang="en-US" b="1">
              <a:solidFill>
                <a:schemeClr val="tx1"/>
              </a:solidFill>
              <a:latin typeface="Times New Roman" panose="02020603050405020304" pitchFamily="18" charset="0"/>
              <a:ea typeface="Open Sans ExtraBold" pitchFamily="2"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F7F04A5-9381-1C73-DBD8-4E35E20AE742}"/>
              </a:ext>
            </a:extLst>
          </p:cNvPr>
          <p:cNvSpPr>
            <a:spLocks noGrp="1"/>
          </p:cNvSpPr>
          <p:nvPr>
            <p:ph idx="1"/>
          </p:nvPr>
        </p:nvSpPr>
        <p:spPr>
          <a:xfrm>
            <a:off x="838199" y="1690688"/>
            <a:ext cx="10515600" cy="4478274"/>
          </a:xfrm>
        </p:spPr>
        <p:txBody>
          <a:bodyPr>
            <a:normAutofit/>
          </a:bodyPr>
          <a:lstStyle/>
          <a:p>
            <a:pPr marL="0" indent="0">
              <a:spcBef>
                <a:spcPts val="0"/>
              </a:spcBef>
              <a:buNone/>
            </a:pPr>
            <a:r>
              <a:rPr lang="en-US" sz="1400">
                <a:latin typeface="Times New Roman" panose="02020603050405020304" pitchFamily="18" charset="0"/>
                <a:cs typeface="Times New Roman" panose="02020603050405020304" pitchFamily="18" charset="0"/>
              </a:rPr>
              <a:t>Use 1-2 slides and expand upon the Costs &amp; Deliverables </a:t>
            </a:r>
            <a:r>
              <a:rPr lang="en-US" sz="1400">
                <a:latin typeface="Times New Roman" panose="02020603050405020304" pitchFamily="18" charset="0"/>
                <a:ea typeface="Open Sans Light" pitchFamily="2" charset="0"/>
                <a:cs typeface="Times New Roman" panose="02020603050405020304" pitchFamily="18" charset="0"/>
              </a:rPr>
              <a:t>section of the Quad Chart:</a:t>
            </a:r>
          </a:p>
          <a:p>
            <a:pPr>
              <a:spcBef>
                <a:spcPts val="0"/>
              </a:spcBef>
            </a:pPr>
            <a:r>
              <a:rPr lang="en-US" sz="1400">
                <a:latin typeface="Times New Roman" panose="02020603050405020304" pitchFamily="18" charset="0"/>
                <a:ea typeface="Open Sans Light" pitchFamily="2" charset="0"/>
                <a:cs typeface="Times New Roman" panose="02020603050405020304" pitchFamily="18" charset="0"/>
              </a:rPr>
              <a:t>Breakdown the ROM cost estimate by</a:t>
            </a:r>
          </a:p>
          <a:p>
            <a:pPr lvl="1">
              <a:spcBef>
                <a:spcPts val="0"/>
              </a:spcBef>
            </a:pPr>
            <a:r>
              <a:rPr lang="en-US" sz="1400">
                <a:latin typeface="Times New Roman" panose="02020603050405020304" pitchFamily="18" charset="0"/>
                <a:ea typeface="Open Sans Light" pitchFamily="2" charset="0"/>
                <a:cs typeface="Times New Roman" panose="02020603050405020304" pitchFamily="18" charset="0"/>
              </a:rPr>
              <a:t>NRE Engineering Cost</a:t>
            </a:r>
          </a:p>
          <a:p>
            <a:pPr lvl="1">
              <a:spcBef>
                <a:spcPts val="0"/>
              </a:spcBef>
            </a:pPr>
            <a:r>
              <a:rPr lang="en-US" sz="1400">
                <a:latin typeface="Times New Roman" panose="02020603050405020304" pitchFamily="18" charset="0"/>
                <a:ea typeface="Open Sans Light" pitchFamily="2" charset="0"/>
                <a:cs typeface="Times New Roman" panose="02020603050405020304" pitchFamily="18" charset="0"/>
              </a:rPr>
              <a:t>Per-Unit Cost</a:t>
            </a:r>
          </a:p>
          <a:p>
            <a:pPr lvl="1">
              <a:spcBef>
                <a:spcPts val="0"/>
              </a:spcBef>
            </a:pPr>
            <a:r>
              <a:rPr lang="en-US" sz="1400">
                <a:latin typeface="Times New Roman" panose="02020603050405020304" pitchFamily="18" charset="0"/>
                <a:ea typeface="Open Sans Light" pitchFamily="2" charset="0"/>
                <a:cs typeface="Times New Roman" panose="02020603050405020304" pitchFamily="18" charset="0"/>
              </a:rPr>
              <a:t>Integration Costs</a:t>
            </a:r>
          </a:p>
          <a:p>
            <a:pPr marL="457200" lvl="1" indent="0">
              <a:spcBef>
                <a:spcPts val="0"/>
              </a:spcBef>
              <a:buNone/>
            </a:pPr>
            <a:endParaRPr lang="en-US" sz="1400">
              <a:latin typeface="Times New Roman" panose="02020603050405020304" pitchFamily="18" charset="0"/>
              <a:ea typeface="Open Sans Light" pitchFamily="2" charset="0"/>
              <a:cs typeface="Times New Roman" panose="02020603050405020304" pitchFamily="18" charset="0"/>
            </a:endParaRPr>
          </a:p>
          <a:p>
            <a:pPr>
              <a:spcBef>
                <a:spcPts val="0"/>
              </a:spcBef>
            </a:pPr>
            <a:r>
              <a:rPr lang="en-US" sz="1400">
                <a:latin typeface="Times New Roman" panose="02020603050405020304" pitchFamily="18" charset="0"/>
                <a:cs typeface="Times New Roman" panose="02020603050405020304" pitchFamily="18" charset="0"/>
              </a:rPr>
              <a:t>Identify all system components, hardware, and/or software that are currently available for immediate procurement. If possible, include an estimated procurement timeline (e.g. in days/weeks/months after receipt of order) for a complete procurement order.</a:t>
            </a:r>
            <a:endParaRPr lang="en-US" sz="1400">
              <a:latin typeface="Times New Roman" panose="02020603050405020304" pitchFamily="18" charset="0"/>
              <a:ea typeface="Open Sans Light" pitchFamily="2" charset="0"/>
              <a:cs typeface="Times New Roman" panose="02020603050405020304" pitchFamily="18" charset="0"/>
            </a:endParaRPr>
          </a:p>
          <a:p>
            <a:pPr marL="0" indent="0">
              <a:spcBef>
                <a:spcPts val="0"/>
              </a:spcBef>
              <a:buNone/>
            </a:pPr>
            <a:endParaRPr lang="en-US" sz="160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267F65D-5E9D-E43D-76EC-24384627FE28}"/>
              </a:ext>
            </a:extLst>
          </p:cNvPr>
          <p:cNvSpPr txBox="1"/>
          <p:nvPr/>
        </p:nvSpPr>
        <p:spPr>
          <a:xfrm>
            <a:off x="440894" y="5714089"/>
            <a:ext cx="9985806" cy="830997"/>
          </a:xfrm>
          <a:prstGeom prst="rect">
            <a:avLst/>
          </a:prstGeom>
          <a:noFill/>
        </p:spPr>
        <p:txBody>
          <a:bodyPr wrap="square" rtlCol="0">
            <a:spAutoFit/>
          </a:bodyPr>
          <a:lstStyle/>
          <a:p>
            <a:r>
              <a:rPr lang="en-US" sz="1200">
                <a:solidFill>
                  <a:srgbClr val="FF0000"/>
                </a:solidFill>
                <a:latin typeface="Times New Roman" panose="02020603050405020304" pitchFamily="18" charset="0"/>
                <a:cs typeface="Times New Roman" panose="02020603050405020304" pitchFamily="18" charset="0"/>
              </a:rPr>
              <a:t>Presenter should not exceed 10 slides (including the Quad Chart slide) and must present within the allotted 12 minutes. Presenter should cover details in this template and may also choose to use their company background. Presenter should state if the information contained is proprietary and what dissemination limitations they want.  Each page that contains proprietary information should be marked as such. Presenter may include other graphics (</a:t>
            </a:r>
            <a:r>
              <a:rPr lang="en-US" sz="1200" err="1">
                <a:solidFill>
                  <a:srgbClr val="FF0000"/>
                </a:solidFill>
                <a:latin typeface="Times New Roman" panose="02020603050405020304" pitchFamily="18" charset="0"/>
                <a:cs typeface="Times New Roman" panose="02020603050405020304" pitchFamily="18" charset="0"/>
              </a:rPr>
              <a:t>e.g</a:t>
            </a:r>
            <a:r>
              <a:rPr lang="en-US" sz="1200">
                <a:solidFill>
                  <a:srgbClr val="FF0000"/>
                </a:solidFill>
                <a:latin typeface="Times New Roman" panose="02020603050405020304" pitchFamily="18" charset="0"/>
                <a:cs typeface="Times New Roman" panose="02020603050405020304" pitchFamily="18" charset="0"/>
              </a:rPr>
              <a:t> videos, photos, models, etc.) to cover requested details.</a:t>
            </a:r>
          </a:p>
        </p:txBody>
      </p:sp>
    </p:spTree>
    <p:extLst>
      <p:ext uri="{BB962C8B-B14F-4D97-AF65-F5344CB8AC3E}">
        <p14:creationId xmlns:p14="http://schemas.microsoft.com/office/powerpoint/2010/main" val="1670945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38FD8D7B8FA37A4EB34D6849239C1809" ma:contentTypeVersion="24" ma:contentTypeDescription="Create a new document." ma:contentTypeScope="" ma:versionID="cf6534c8fc407134eae718a2e91c3235">
  <xsd:schema xmlns:xsd="http://www.w3.org/2001/XMLSchema" xmlns:xs="http://www.w3.org/2001/XMLSchema" xmlns:p="http://schemas.microsoft.com/office/2006/metadata/properties" xmlns:ns2="af82ecbd-a39c-43aa-8b3d-43b91785888a" xmlns:ns3="fc53cee6-1de8-4470-b01c-b3de408d2ccc" targetNamespace="http://schemas.microsoft.com/office/2006/metadata/properties" ma:root="true" ma:fieldsID="bc43945b6889b60362de008bd97ecc78" ns2:_="" ns3:_="">
    <xsd:import namespace="af82ecbd-a39c-43aa-8b3d-43b91785888a"/>
    <xsd:import namespace="fc53cee6-1de8-4470-b01c-b3de408d2ccc"/>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SearchProperties" minOccurs="0"/>
                <xsd:element ref="ns3:lcf76f155ced4ddcb4097134ff3c332f"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82ecbd-a39c-43aa-8b3d-43b91785888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53cee6-1de8-4470-b01c-b3de408d2ccc"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f60054a-f39b-401b-8042-7d2b45db6ae1"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af82ecbd-a39c-43aa-8b3d-43b91785888a">ZAEFWTTXH64K-1835984388-14969</_dlc_DocId>
    <_dlc_DocIdUrl xmlns="af82ecbd-a39c-43aa-8b3d-43b91785888a">
      <Url>https://aticloud.sharepoint.us/sites/SSA/_layouts/15/DocIdRedir.aspx?ID=ZAEFWTTXH64K-1835984388-14969</Url>
      <Description>ZAEFWTTXH64K-1835984388-14969</Description>
    </_dlc_DocIdUrl>
    <lcf76f155ced4ddcb4097134ff3c332f xmlns="fc53cee6-1de8-4470-b01c-b3de408d2cc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1DBAF38-80D6-40BD-A5B9-12B05F301D1F}">
  <ds:schemaRefs>
    <ds:schemaRef ds:uri="http://schemas.microsoft.com/sharepoint/v3/contenttype/forms"/>
  </ds:schemaRefs>
</ds:datastoreItem>
</file>

<file path=customXml/itemProps2.xml><?xml version="1.0" encoding="utf-8"?>
<ds:datastoreItem xmlns:ds="http://schemas.openxmlformats.org/officeDocument/2006/customXml" ds:itemID="{05B2FB0E-16B2-4421-AA16-45A5847459AE}">
  <ds:schemaRefs>
    <ds:schemaRef ds:uri="http://schemas.microsoft.com/sharepoint/events"/>
  </ds:schemaRefs>
</ds:datastoreItem>
</file>

<file path=customXml/itemProps3.xml><?xml version="1.0" encoding="utf-8"?>
<ds:datastoreItem xmlns:ds="http://schemas.openxmlformats.org/officeDocument/2006/customXml" ds:itemID="{D523DA1E-1019-4B58-831D-21111B407322}">
  <ds:schemaRefs>
    <ds:schemaRef ds:uri="af82ecbd-a39c-43aa-8b3d-43b91785888a"/>
    <ds:schemaRef ds:uri="fc53cee6-1de8-4470-b01c-b3de408d2cc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26842295-7FF9-4D7D-AFB7-54678284B1EB}">
  <ds:schemaRefs>
    <ds:schemaRef ds:uri="af82ecbd-a39c-43aa-8b3d-43b91785888a"/>
    <ds:schemaRef ds:uri="fc53cee6-1de8-4470-b01c-b3de408d2cc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b27ac744-d744-4b94-baa9-948b89b4017a}" enabled="1" method="Standard" siteId="{e3333e00-c877-4b87-b6ad-45e942de1750}" contentBits="0"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Slides>
  <Notes>2</Notes>
  <HiddenSlides>0</HiddenSlide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Company Introduction</vt:lpstr>
      <vt:lpstr>Project Summary</vt:lpstr>
      <vt:lpstr>System Architecture &amp; Integration</vt:lpstr>
      <vt:lpstr>Scenario Testing</vt:lpstr>
      <vt:lpstr>Key Performance Metrics</vt:lpstr>
      <vt:lpstr>Certifications &amp; Standards</vt:lpstr>
      <vt:lpstr>Costs &amp; Deliverables Timeline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Holyfield, Quinn</dc:creator>
  <cp:revision>1</cp:revision>
  <dcterms:created xsi:type="dcterms:W3CDTF">2024-12-04T15:25:36Z</dcterms:created>
  <dcterms:modified xsi:type="dcterms:W3CDTF">2026-06-29T16:53:25Z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0x01010038FD8D7B8FA37A4EB34D6849239C1809</vt:lpwstr>
  </property>
  <property fmtid="{D5CDD505-2E9C-101B-9397-08002B2CF9AE}" pid="3" name="_ShortcutUniqueId">
    <vt:lpwstr/>
  </property>
  <property fmtid="{D5CDD505-2E9C-101B-9397-08002B2CF9AE}" pid="4" name="_ShortcutUrl">
    <vt:lpwstr/>
  </property>
  <property fmtid="{D5CDD505-2E9C-101B-9397-08002B2CF9AE}" pid="5" name="_ShortcutWebId">
    <vt:lpwstr/>
  </property>
  <property fmtid="{D5CDD505-2E9C-101B-9397-08002B2CF9AE}" pid="6" name="_ShortcutSiteId">
    <vt:lpwstr/>
  </property>
  <property fmtid="{D5CDD505-2E9C-101B-9397-08002B2CF9AE}" pid="7" name="_dlc_DocIdItemGuid">
    <vt:lpwstr>6bb76430-11b9-4075-af4f-c099aee4f4e1</vt:lpwstr>
  </property>
  <property fmtid="{D5CDD505-2E9C-101B-9397-08002B2CF9AE}" pid="8" name="MediaServiceImageTags">
    <vt:lpwstr/>
  </property>
  <property fmtid="{D5CDD505-2E9C-101B-9397-08002B2CF9AE}" pid="9" name="TaxCatchAll">
    <vt:lpwstr/>
  </property>
</Properties>
</file>